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83" autoAdjust="0"/>
  </p:normalViewPr>
  <p:slideViewPr>
    <p:cSldViewPr snapToGrid="0">
      <p:cViewPr varScale="1">
        <p:scale>
          <a:sx n="78" d="100"/>
          <a:sy n="78" d="100"/>
        </p:scale>
        <p:origin x="192" y="48"/>
      </p:cViewPr>
      <p:guideLst/>
    </p:cSldViewPr>
  </p:slideViewPr>
  <p:notesTextViewPr>
    <p:cViewPr>
      <p:scale>
        <a:sx n="1" d="1"/>
        <a:sy n="1" d="1"/>
      </p:scale>
      <p:origin x="0" y="0"/>
    </p:cViewPr>
  </p:notesTextViewPr>
  <p:notesViewPr>
    <p:cSldViewPr snapToGrid="0">
      <p:cViewPr varScale="1">
        <p:scale>
          <a:sx n="59" d="100"/>
          <a:sy n="59" d="100"/>
        </p:scale>
        <p:origin x="252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Norkoli" userId="bb779d29-b55b-4f70-83f1-ad2caf305049" providerId="ADAL" clId="{1696CFFD-D9D8-4770-ABE8-4874CC6A8784}"/>
    <pc:docChg chg="undo custSel modSld">
      <pc:chgData name="Donna Norkoli" userId="bb779d29-b55b-4f70-83f1-ad2caf305049" providerId="ADAL" clId="{1696CFFD-D9D8-4770-ABE8-4874CC6A8784}" dt="2022-06-15T13:44:47.242" v="6965" actId="20577"/>
      <pc:docMkLst>
        <pc:docMk/>
      </pc:docMkLst>
      <pc:sldChg chg="modSp mod modNotes">
        <pc:chgData name="Donna Norkoli" userId="bb779d29-b55b-4f70-83f1-ad2caf305049" providerId="ADAL" clId="{1696CFFD-D9D8-4770-ABE8-4874CC6A8784}" dt="2022-05-03T14:49:19.901" v="2218" actId="20577"/>
        <pc:sldMkLst>
          <pc:docMk/>
          <pc:sldMk cId="1646029982" sldId="257"/>
        </pc:sldMkLst>
        <pc:spChg chg="mod">
          <ac:chgData name="Donna Norkoli" userId="bb779d29-b55b-4f70-83f1-ad2caf305049" providerId="ADAL" clId="{1696CFFD-D9D8-4770-ABE8-4874CC6A8784}" dt="2022-05-02T11:47:04.321" v="210" actId="113"/>
          <ac:spMkLst>
            <pc:docMk/>
            <pc:sldMk cId="1646029982" sldId="257"/>
            <ac:spMk id="8" creationId="{1F8DACCD-48E6-4173-9997-0ABA06FBD29F}"/>
          </ac:spMkLst>
        </pc:spChg>
        <pc:spChg chg="mod">
          <ac:chgData name="Donna Norkoli" userId="bb779d29-b55b-4f70-83f1-ad2caf305049" providerId="ADAL" clId="{1696CFFD-D9D8-4770-ABE8-4874CC6A8784}" dt="2022-05-02T11:47:13.163" v="211" actId="113"/>
          <ac:spMkLst>
            <pc:docMk/>
            <pc:sldMk cId="1646029982" sldId="257"/>
            <ac:spMk id="35" creationId="{2E223D11-A044-47F2-B27E-7C8EA6CF51A2}"/>
          </ac:spMkLst>
        </pc:spChg>
        <pc:spChg chg="mod">
          <ac:chgData name="Donna Norkoli" userId="bb779d29-b55b-4f70-83f1-ad2caf305049" providerId="ADAL" clId="{1696CFFD-D9D8-4770-ABE8-4874CC6A8784}" dt="2022-05-02T11:47:37.407" v="212" actId="113"/>
          <ac:spMkLst>
            <pc:docMk/>
            <pc:sldMk cId="1646029982" sldId="257"/>
            <ac:spMk id="36" creationId="{E80DED17-BF20-4F07-88F2-3D65B5E9B9E4}"/>
          </ac:spMkLst>
        </pc:spChg>
        <pc:spChg chg="mod">
          <ac:chgData name="Donna Norkoli" userId="bb779d29-b55b-4f70-83f1-ad2caf305049" providerId="ADAL" clId="{1696CFFD-D9D8-4770-ABE8-4874CC6A8784}" dt="2022-05-02T11:47:55.760" v="213" actId="113"/>
          <ac:spMkLst>
            <pc:docMk/>
            <pc:sldMk cId="1646029982" sldId="257"/>
            <ac:spMk id="37" creationId="{D6A82EAD-6F66-4365-9511-AF13AB9D20ED}"/>
          </ac:spMkLst>
        </pc:spChg>
      </pc:sldChg>
      <pc:sldChg chg="modNotes">
        <pc:chgData name="Donna Norkoli" userId="bb779d29-b55b-4f70-83f1-ad2caf305049" providerId="ADAL" clId="{1696CFFD-D9D8-4770-ABE8-4874CC6A8784}" dt="2022-05-02T12:41:07.709" v="1382" actId="20577"/>
        <pc:sldMkLst>
          <pc:docMk/>
          <pc:sldMk cId="3325387584" sldId="258"/>
        </pc:sldMkLst>
      </pc:sldChg>
      <pc:sldChg chg="modNotes">
        <pc:chgData name="Donna Norkoli" userId="bb779d29-b55b-4f70-83f1-ad2caf305049" providerId="ADAL" clId="{1696CFFD-D9D8-4770-ABE8-4874CC6A8784}" dt="2022-05-02T12:50:22.312" v="1928" actId="313"/>
        <pc:sldMkLst>
          <pc:docMk/>
          <pc:sldMk cId="1079191717" sldId="259"/>
        </pc:sldMkLst>
      </pc:sldChg>
      <pc:sldChg chg="modSp mod modNotes">
        <pc:chgData name="Donna Norkoli" userId="bb779d29-b55b-4f70-83f1-ad2caf305049" providerId="ADAL" clId="{1696CFFD-D9D8-4770-ABE8-4874CC6A8784}" dt="2022-05-03T14:56:01.643" v="2907" actId="20577"/>
        <pc:sldMkLst>
          <pc:docMk/>
          <pc:sldMk cId="1853500648" sldId="260"/>
        </pc:sldMkLst>
        <pc:spChg chg="mod">
          <ac:chgData name="Donna Norkoli" userId="bb779d29-b55b-4f70-83f1-ad2caf305049" providerId="ADAL" clId="{1696CFFD-D9D8-4770-ABE8-4874CC6A8784}" dt="2022-05-02T11:48:24.347" v="215" actId="113"/>
          <ac:spMkLst>
            <pc:docMk/>
            <pc:sldMk cId="1853500648" sldId="260"/>
            <ac:spMk id="8" creationId="{F8498C8C-18E6-44EF-95A1-C5AE98A01F11}"/>
          </ac:spMkLst>
        </pc:spChg>
        <pc:spChg chg="mod">
          <ac:chgData name="Donna Norkoli" userId="bb779d29-b55b-4f70-83f1-ad2caf305049" providerId="ADAL" clId="{1696CFFD-D9D8-4770-ABE8-4874CC6A8784}" dt="2022-05-02T11:48:42.184" v="217" actId="255"/>
          <ac:spMkLst>
            <pc:docMk/>
            <pc:sldMk cId="1853500648" sldId="260"/>
            <ac:spMk id="9" creationId="{50646E5D-E66E-4AB8-B89B-9D119E94D85D}"/>
          </ac:spMkLst>
        </pc:spChg>
        <pc:spChg chg="mod">
          <ac:chgData name="Donna Norkoli" userId="bb779d29-b55b-4f70-83f1-ad2caf305049" providerId="ADAL" clId="{1696CFFD-D9D8-4770-ABE8-4874CC6A8784}" dt="2022-05-02T11:48:51.318" v="219" actId="255"/>
          <ac:spMkLst>
            <pc:docMk/>
            <pc:sldMk cId="1853500648" sldId="260"/>
            <ac:spMk id="11" creationId="{E4A09001-B7BA-4EC8-8F47-DF9B0E09ED18}"/>
          </ac:spMkLst>
        </pc:spChg>
        <pc:spChg chg="mod">
          <ac:chgData name="Donna Norkoli" userId="bb779d29-b55b-4f70-83f1-ad2caf305049" providerId="ADAL" clId="{1696CFFD-D9D8-4770-ABE8-4874CC6A8784}" dt="2022-05-02T11:49:34.352" v="226" actId="20577"/>
          <ac:spMkLst>
            <pc:docMk/>
            <pc:sldMk cId="1853500648" sldId="260"/>
            <ac:spMk id="17" creationId="{2B90F26A-641C-4DC1-9D4D-85EA58017650}"/>
          </ac:spMkLst>
        </pc:spChg>
      </pc:sldChg>
      <pc:sldChg chg="modSp mod modNotes">
        <pc:chgData name="Donna Norkoli" userId="bb779d29-b55b-4f70-83f1-ad2caf305049" providerId="ADAL" clId="{1696CFFD-D9D8-4770-ABE8-4874CC6A8784}" dt="2022-05-03T18:16:31.959" v="3685" actId="6549"/>
        <pc:sldMkLst>
          <pc:docMk/>
          <pc:sldMk cId="1123056769" sldId="261"/>
        </pc:sldMkLst>
        <pc:spChg chg="mod">
          <ac:chgData name="Donna Norkoli" userId="bb779d29-b55b-4f70-83f1-ad2caf305049" providerId="ADAL" clId="{1696CFFD-D9D8-4770-ABE8-4874CC6A8784}" dt="2022-05-02T11:51:08.102" v="232" actId="255"/>
          <ac:spMkLst>
            <pc:docMk/>
            <pc:sldMk cId="1123056769" sldId="261"/>
            <ac:spMk id="7" creationId="{AC6C32E7-384A-418E-B187-A9CDEF417C83}"/>
          </ac:spMkLst>
        </pc:spChg>
        <pc:spChg chg="mod">
          <ac:chgData name="Donna Norkoli" userId="bb779d29-b55b-4f70-83f1-ad2caf305049" providerId="ADAL" clId="{1696CFFD-D9D8-4770-ABE8-4874CC6A8784}" dt="2022-05-02T11:50:57.895" v="231" actId="255"/>
          <ac:spMkLst>
            <pc:docMk/>
            <pc:sldMk cId="1123056769" sldId="261"/>
            <ac:spMk id="20" creationId="{94BD21F2-0E2E-4660-8CF4-8976048AFD0D}"/>
          </ac:spMkLst>
        </pc:spChg>
        <pc:spChg chg="mod">
          <ac:chgData name="Donna Norkoli" userId="bb779d29-b55b-4f70-83f1-ad2caf305049" providerId="ADAL" clId="{1696CFFD-D9D8-4770-ABE8-4874CC6A8784}" dt="2022-05-03T14:56:40.357" v="2909" actId="20577"/>
          <ac:spMkLst>
            <pc:docMk/>
            <pc:sldMk cId="1123056769" sldId="261"/>
            <ac:spMk id="21" creationId="{8B21E3E5-6B3E-45BE-BF8B-218AF15344AC}"/>
          </ac:spMkLst>
        </pc:spChg>
        <pc:spChg chg="mod">
          <ac:chgData name="Donna Norkoli" userId="bb779d29-b55b-4f70-83f1-ad2caf305049" providerId="ADAL" clId="{1696CFFD-D9D8-4770-ABE8-4874CC6A8784}" dt="2022-05-02T11:52:30.525" v="321" actId="20577"/>
          <ac:spMkLst>
            <pc:docMk/>
            <pc:sldMk cId="1123056769" sldId="261"/>
            <ac:spMk id="24" creationId="{E5B72ED1-CA9A-4779-BD7F-50B7BD5C8A2A}"/>
          </ac:spMkLst>
        </pc:spChg>
      </pc:sldChg>
      <pc:sldChg chg="modSp mod modNotes">
        <pc:chgData name="Donna Norkoli" userId="bb779d29-b55b-4f70-83f1-ad2caf305049" providerId="ADAL" clId="{1696CFFD-D9D8-4770-ABE8-4874CC6A8784}" dt="2022-05-03T18:20:38.659" v="3803" actId="20577"/>
        <pc:sldMkLst>
          <pc:docMk/>
          <pc:sldMk cId="1737651266" sldId="262"/>
        </pc:sldMkLst>
        <pc:spChg chg="mod">
          <ac:chgData name="Donna Norkoli" userId="bb779d29-b55b-4f70-83f1-ad2caf305049" providerId="ADAL" clId="{1696CFFD-D9D8-4770-ABE8-4874CC6A8784}" dt="2022-05-02T11:53:01.012" v="322" actId="255"/>
          <ac:spMkLst>
            <pc:docMk/>
            <pc:sldMk cId="1737651266" sldId="262"/>
            <ac:spMk id="4" creationId="{75E52EC4-5350-4A92-9C9D-B1B8F8A3CD07}"/>
          </ac:spMkLst>
        </pc:spChg>
        <pc:spChg chg="mod">
          <ac:chgData name="Donna Norkoli" userId="bb779d29-b55b-4f70-83f1-ad2caf305049" providerId="ADAL" clId="{1696CFFD-D9D8-4770-ABE8-4874CC6A8784}" dt="2022-05-02T11:53:11.654" v="323" actId="255"/>
          <ac:spMkLst>
            <pc:docMk/>
            <pc:sldMk cId="1737651266" sldId="262"/>
            <ac:spMk id="31" creationId="{B044E82A-0C57-4535-AF28-9D9E5EFC709B}"/>
          </ac:spMkLst>
        </pc:spChg>
        <pc:spChg chg="mod">
          <ac:chgData name="Donna Norkoli" userId="bb779d29-b55b-4f70-83f1-ad2caf305049" providerId="ADAL" clId="{1696CFFD-D9D8-4770-ABE8-4874CC6A8784}" dt="2022-05-02T11:53:29.755" v="324" actId="255"/>
          <ac:spMkLst>
            <pc:docMk/>
            <pc:sldMk cId="1737651266" sldId="262"/>
            <ac:spMk id="32" creationId="{15090BEB-66BE-454A-90F4-9DC857C40216}"/>
          </ac:spMkLst>
        </pc:spChg>
        <pc:spChg chg="mod">
          <ac:chgData name="Donna Norkoli" userId="bb779d29-b55b-4f70-83f1-ad2caf305049" providerId="ADAL" clId="{1696CFFD-D9D8-4770-ABE8-4874CC6A8784}" dt="2022-05-02T11:53:40.217" v="325" actId="255"/>
          <ac:spMkLst>
            <pc:docMk/>
            <pc:sldMk cId="1737651266" sldId="262"/>
            <ac:spMk id="33" creationId="{A461351C-B79A-429E-9E66-4C771859CFED}"/>
          </ac:spMkLst>
        </pc:spChg>
      </pc:sldChg>
      <pc:sldChg chg="modNotes">
        <pc:chgData name="Donna Norkoli" userId="bb779d29-b55b-4f70-83f1-ad2caf305049" providerId="ADAL" clId="{1696CFFD-D9D8-4770-ABE8-4874CC6A8784}" dt="2022-05-03T18:30:49.674" v="4114" actId="20577"/>
        <pc:sldMkLst>
          <pc:docMk/>
          <pc:sldMk cId="1528539209" sldId="263"/>
        </pc:sldMkLst>
      </pc:sldChg>
      <pc:sldChg chg="modSp mod">
        <pc:chgData name="Donna Norkoli" userId="bb779d29-b55b-4f70-83f1-ad2caf305049" providerId="ADAL" clId="{1696CFFD-D9D8-4770-ABE8-4874CC6A8784}" dt="2022-05-02T11:54:33.826" v="327" actId="27636"/>
        <pc:sldMkLst>
          <pc:docMk/>
          <pc:sldMk cId="3396382321" sldId="264"/>
        </pc:sldMkLst>
        <pc:spChg chg="mod">
          <ac:chgData name="Donna Norkoli" userId="bb779d29-b55b-4f70-83f1-ad2caf305049" providerId="ADAL" clId="{1696CFFD-D9D8-4770-ABE8-4874CC6A8784}" dt="2022-05-02T11:54:33.826" v="327" actId="27636"/>
          <ac:spMkLst>
            <pc:docMk/>
            <pc:sldMk cId="3396382321" sldId="264"/>
            <ac:spMk id="3" creationId="{7F622494-BAE1-4694-A678-33D4FC7493A2}"/>
          </ac:spMkLst>
        </pc:spChg>
      </pc:sldChg>
      <pc:sldChg chg="modSp mod">
        <pc:chgData name="Donna Norkoli" userId="bb779d29-b55b-4f70-83f1-ad2caf305049" providerId="ADAL" clId="{1696CFFD-D9D8-4770-ABE8-4874CC6A8784}" dt="2022-06-15T13:44:47.242" v="6965" actId="20577"/>
        <pc:sldMkLst>
          <pc:docMk/>
          <pc:sldMk cId="1239366041" sldId="265"/>
        </pc:sldMkLst>
        <pc:graphicFrameChg chg="mod modGraphic">
          <ac:chgData name="Donna Norkoli" userId="bb779d29-b55b-4f70-83f1-ad2caf305049" providerId="ADAL" clId="{1696CFFD-D9D8-4770-ABE8-4874CC6A8784}" dt="2022-06-15T13:44:47.242" v="6965" actId="20577"/>
          <ac:graphicFrameMkLst>
            <pc:docMk/>
            <pc:sldMk cId="1239366041" sldId="265"/>
            <ac:graphicFrameMk id="4" creationId="{1ADEC3E0-0E74-47F4-BA15-69E77CE2BC91}"/>
          </ac:graphicFrameMkLst>
        </pc:graphicFrameChg>
      </pc:sldChg>
      <pc:sldChg chg="modSp mod modNotes">
        <pc:chgData name="Donna Norkoli" userId="bb779d29-b55b-4f70-83f1-ad2caf305049" providerId="ADAL" clId="{1696CFFD-D9D8-4770-ABE8-4874CC6A8784}" dt="2022-05-03T19:55:22.383" v="4869" actId="20577"/>
        <pc:sldMkLst>
          <pc:docMk/>
          <pc:sldMk cId="1661639878" sldId="266"/>
        </pc:sldMkLst>
        <pc:spChg chg="mod">
          <ac:chgData name="Donna Norkoli" userId="bb779d29-b55b-4f70-83f1-ad2caf305049" providerId="ADAL" clId="{1696CFFD-D9D8-4770-ABE8-4874CC6A8784}" dt="2022-05-03T19:55:22.383" v="4869" actId="20577"/>
          <ac:spMkLst>
            <pc:docMk/>
            <pc:sldMk cId="1661639878" sldId="266"/>
            <ac:spMk id="7" creationId="{9A139C1F-78C5-4DB0-A91D-465814FFF42D}"/>
          </ac:spMkLst>
        </pc:spChg>
      </pc:sldChg>
      <pc:sldChg chg="modSp mod modNotes">
        <pc:chgData name="Donna Norkoli" userId="bb779d29-b55b-4f70-83f1-ad2caf305049" providerId="ADAL" clId="{1696CFFD-D9D8-4770-ABE8-4874CC6A8784}" dt="2022-05-04T13:11:03.136" v="6065" actId="20577"/>
        <pc:sldMkLst>
          <pc:docMk/>
          <pc:sldMk cId="539037386" sldId="267"/>
        </pc:sldMkLst>
        <pc:spChg chg="mod">
          <ac:chgData name="Donna Norkoli" userId="bb779d29-b55b-4f70-83f1-ad2caf305049" providerId="ADAL" clId="{1696CFFD-D9D8-4770-ABE8-4874CC6A8784}" dt="2022-05-03T19:56:51.618" v="4929" actId="20577"/>
          <ac:spMkLst>
            <pc:docMk/>
            <pc:sldMk cId="539037386" sldId="267"/>
            <ac:spMk id="5" creationId="{607E6C81-F658-40AB-AEBF-8BF0D6807714}"/>
          </ac:spMkLst>
        </pc:spChg>
      </pc:sldChg>
      <pc:sldChg chg="modSp mod modNotes">
        <pc:chgData name="Donna Norkoli" userId="bb779d29-b55b-4f70-83f1-ad2caf305049" providerId="ADAL" clId="{1696CFFD-D9D8-4770-ABE8-4874CC6A8784}" dt="2022-05-04T13:20:46.707" v="6568" actId="20577"/>
        <pc:sldMkLst>
          <pc:docMk/>
          <pc:sldMk cId="1713529963" sldId="268"/>
        </pc:sldMkLst>
        <pc:spChg chg="mod">
          <ac:chgData name="Donna Norkoli" userId="bb779d29-b55b-4f70-83f1-ad2caf305049" providerId="ADAL" clId="{1696CFFD-D9D8-4770-ABE8-4874CC6A8784}" dt="2022-05-02T11:42:11.116" v="175" actId="255"/>
          <ac:spMkLst>
            <pc:docMk/>
            <pc:sldMk cId="1713529963" sldId="268"/>
            <ac:spMk id="8" creationId="{C5928A92-036A-4C43-A8C0-4E516AD7A734}"/>
          </ac:spMkLst>
        </pc:spChg>
        <pc:spChg chg="mod">
          <ac:chgData name="Donna Norkoli" userId="bb779d29-b55b-4f70-83f1-ad2caf305049" providerId="ADAL" clId="{1696CFFD-D9D8-4770-ABE8-4874CC6A8784}" dt="2022-05-02T11:43:27.628" v="179" actId="6549"/>
          <ac:spMkLst>
            <pc:docMk/>
            <pc:sldMk cId="1713529963" sldId="268"/>
            <ac:spMk id="71" creationId="{27318866-CD7E-4DA8-8F9F-66084DCF3B70}"/>
          </ac:spMkLst>
        </pc:spChg>
        <pc:spChg chg="mod">
          <ac:chgData name="Donna Norkoli" userId="bb779d29-b55b-4f70-83f1-ad2caf305049" providerId="ADAL" clId="{1696CFFD-D9D8-4770-ABE8-4874CC6A8784}" dt="2022-05-02T11:43:51.563" v="180" actId="255"/>
          <ac:spMkLst>
            <pc:docMk/>
            <pc:sldMk cId="1713529963" sldId="268"/>
            <ac:spMk id="73" creationId="{28B1FA6B-27AA-491A-A318-C123782CACEF}"/>
          </ac:spMkLst>
        </pc:spChg>
        <pc:spChg chg="mod">
          <ac:chgData name="Donna Norkoli" userId="bb779d29-b55b-4f70-83f1-ad2caf305049" providerId="ADAL" clId="{1696CFFD-D9D8-4770-ABE8-4874CC6A8784}" dt="2022-05-02T11:44:10.085" v="181" actId="255"/>
          <ac:spMkLst>
            <pc:docMk/>
            <pc:sldMk cId="1713529963" sldId="268"/>
            <ac:spMk id="75" creationId="{D0B59993-DF30-49BD-B390-F4016F3F08B4}"/>
          </ac:spMkLst>
        </pc:spChg>
      </pc:sldChg>
      <pc:sldChg chg="modSp mod modNotes">
        <pc:chgData name="Donna Norkoli" userId="bb779d29-b55b-4f70-83f1-ad2caf305049" providerId="ADAL" clId="{1696CFFD-D9D8-4770-ABE8-4874CC6A8784}" dt="2022-05-04T13:23:11.964" v="6591" actId="6549"/>
        <pc:sldMkLst>
          <pc:docMk/>
          <pc:sldMk cId="1745162216" sldId="269"/>
        </pc:sldMkLst>
        <pc:spChg chg="mod">
          <ac:chgData name="Donna Norkoli" userId="bb779d29-b55b-4f70-83f1-ad2caf305049" providerId="ADAL" clId="{1696CFFD-D9D8-4770-ABE8-4874CC6A8784}" dt="2022-05-02T11:55:43.237" v="336" actId="20577"/>
          <ac:spMkLst>
            <pc:docMk/>
            <pc:sldMk cId="1745162216" sldId="269"/>
            <ac:spMk id="12" creationId="{6825137F-E5A9-4F87-A318-DB54886FFB18}"/>
          </ac:spMkLst>
        </pc:spChg>
      </pc:sldChg>
      <pc:sldChg chg="modSp mod modNotes">
        <pc:chgData name="Donna Norkoli" userId="bb779d29-b55b-4f70-83f1-ad2caf305049" providerId="ADAL" clId="{1696CFFD-D9D8-4770-ABE8-4874CC6A8784}" dt="2022-05-04T13:32:01.842" v="6949" actId="255"/>
        <pc:sldMkLst>
          <pc:docMk/>
          <pc:sldMk cId="151340656" sldId="270"/>
        </pc:sldMkLst>
        <pc:spChg chg="mod">
          <ac:chgData name="Donna Norkoli" userId="bb779d29-b55b-4f70-83f1-ad2caf305049" providerId="ADAL" clId="{1696CFFD-D9D8-4770-ABE8-4874CC6A8784}" dt="2022-05-02T11:45:13.994" v="205" actId="1076"/>
          <ac:spMkLst>
            <pc:docMk/>
            <pc:sldMk cId="151340656" sldId="270"/>
            <ac:spMk id="23" creationId="{EEE2F4B0-67F2-477A-870D-208406C5775F}"/>
          </ac:spMkLst>
        </pc:spChg>
        <pc:spChg chg="mod">
          <ac:chgData name="Donna Norkoli" userId="bb779d29-b55b-4f70-83f1-ad2caf305049" providerId="ADAL" clId="{1696CFFD-D9D8-4770-ABE8-4874CC6A8784}" dt="2022-05-02T11:45:28.296" v="207" actId="113"/>
          <ac:spMkLst>
            <pc:docMk/>
            <pc:sldMk cId="151340656" sldId="270"/>
            <ac:spMk id="34" creationId="{D0E92ABB-24A1-4C08-8DF2-843C07FA545F}"/>
          </ac:spMkLst>
        </pc:spChg>
        <pc:spChg chg="mod">
          <ac:chgData name="Donna Norkoli" userId="bb779d29-b55b-4f70-83f1-ad2caf305049" providerId="ADAL" clId="{1696CFFD-D9D8-4770-ABE8-4874CC6A8784}" dt="2022-05-02T11:45:52.016" v="209" actId="113"/>
          <ac:spMkLst>
            <pc:docMk/>
            <pc:sldMk cId="151340656" sldId="270"/>
            <ac:spMk id="35" creationId="{47306D80-0D8F-42C2-AD2A-E856B1F3336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1FDC17-ED83-473C-8F4A-FC75B3FEF0C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C535E6B-18A3-4073-B850-48E5A187485D}">
      <dgm:prSet/>
      <dgm:spPr/>
      <dgm:t>
        <a:bodyPr/>
        <a:lstStyle/>
        <a:p>
          <a:r>
            <a:rPr lang="en-US"/>
            <a:t>Michigan State University Extension</a:t>
          </a:r>
        </a:p>
      </dgm:t>
    </dgm:pt>
    <dgm:pt modelId="{658424E0-73E1-4F36-805E-9D3B35CFE14B}" type="parTrans" cxnId="{A05D50F4-804C-4A37-A1ED-69E44111AA5C}">
      <dgm:prSet/>
      <dgm:spPr/>
      <dgm:t>
        <a:bodyPr/>
        <a:lstStyle/>
        <a:p>
          <a:endParaRPr lang="en-US"/>
        </a:p>
      </dgm:t>
    </dgm:pt>
    <dgm:pt modelId="{97C2C3B2-3FC0-4E9E-9B9E-08CF198E8183}" type="sibTrans" cxnId="{A05D50F4-804C-4A37-A1ED-69E44111AA5C}">
      <dgm:prSet/>
      <dgm:spPr/>
      <dgm:t>
        <a:bodyPr/>
        <a:lstStyle/>
        <a:p>
          <a:endParaRPr lang="en-US"/>
        </a:p>
      </dgm:t>
    </dgm:pt>
    <dgm:pt modelId="{4FE734F6-0DD6-46FB-9A94-B9BC69672505}">
      <dgm:prSet/>
      <dgm:spPr/>
      <dgm:t>
        <a:bodyPr/>
        <a:lstStyle/>
        <a:p>
          <a:r>
            <a:rPr lang="en-US"/>
            <a:t>Live Well Mecosta County Coalition</a:t>
          </a:r>
        </a:p>
      </dgm:t>
    </dgm:pt>
    <dgm:pt modelId="{3D8C9418-9C57-47EC-B713-408B58BF9BEB}" type="parTrans" cxnId="{71C4E0EA-F06F-4912-B3EE-7DEC99364AB4}">
      <dgm:prSet/>
      <dgm:spPr/>
      <dgm:t>
        <a:bodyPr/>
        <a:lstStyle/>
        <a:p>
          <a:endParaRPr lang="en-US"/>
        </a:p>
      </dgm:t>
    </dgm:pt>
    <dgm:pt modelId="{ABE60417-646B-4562-8E74-27C33CA8EB32}" type="sibTrans" cxnId="{71C4E0EA-F06F-4912-B3EE-7DEC99364AB4}">
      <dgm:prSet/>
      <dgm:spPr/>
      <dgm:t>
        <a:bodyPr/>
        <a:lstStyle/>
        <a:p>
          <a:endParaRPr lang="en-US"/>
        </a:p>
      </dgm:t>
    </dgm:pt>
    <dgm:pt modelId="{45D5AB0B-483C-4E64-BDC9-E4FFA4C7B8D5}">
      <dgm:prSet/>
      <dgm:spPr/>
      <dgm:t>
        <a:bodyPr/>
        <a:lstStyle/>
        <a:p>
          <a:r>
            <a:rPr lang="en-US"/>
            <a:t>Lake County Roundtable</a:t>
          </a:r>
        </a:p>
      </dgm:t>
    </dgm:pt>
    <dgm:pt modelId="{8CBC8FB9-467D-46D4-AE38-F36C2772911F}" type="parTrans" cxnId="{ACB05B12-962C-494B-968D-E931502EDD91}">
      <dgm:prSet/>
      <dgm:spPr/>
      <dgm:t>
        <a:bodyPr/>
        <a:lstStyle/>
        <a:p>
          <a:endParaRPr lang="en-US"/>
        </a:p>
      </dgm:t>
    </dgm:pt>
    <dgm:pt modelId="{6330D33C-238B-4553-A81E-9F51F4F667F2}" type="sibTrans" cxnId="{ACB05B12-962C-494B-968D-E931502EDD91}">
      <dgm:prSet/>
      <dgm:spPr/>
      <dgm:t>
        <a:bodyPr/>
        <a:lstStyle/>
        <a:p>
          <a:endParaRPr lang="en-US"/>
        </a:p>
      </dgm:t>
    </dgm:pt>
    <dgm:pt modelId="{9D5EB471-9EB3-4227-9056-CC4859114F8F}">
      <dgm:prSet/>
      <dgm:spPr/>
      <dgm:t>
        <a:bodyPr/>
        <a:lstStyle/>
        <a:p>
          <a:r>
            <a:rPr lang="en-US"/>
            <a:t>Lake County Food Council</a:t>
          </a:r>
        </a:p>
      </dgm:t>
    </dgm:pt>
    <dgm:pt modelId="{F5D5EBE7-48FD-4668-81CA-ACA1D55B1799}" type="parTrans" cxnId="{302F7E06-137E-4FE2-AF07-444FC2A0DDC6}">
      <dgm:prSet/>
      <dgm:spPr/>
      <dgm:t>
        <a:bodyPr/>
        <a:lstStyle/>
        <a:p>
          <a:endParaRPr lang="en-US"/>
        </a:p>
      </dgm:t>
    </dgm:pt>
    <dgm:pt modelId="{253952EB-CAA3-4A7C-BC3B-F7B0C71A1C02}" type="sibTrans" cxnId="{302F7E06-137E-4FE2-AF07-444FC2A0DDC6}">
      <dgm:prSet/>
      <dgm:spPr/>
      <dgm:t>
        <a:bodyPr/>
        <a:lstStyle/>
        <a:p>
          <a:endParaRPr lang="en-US"/>
        </a:p>
      </dgm:t>
    </dgm:pt>
    <dgm:pt modelId="{E8E1EFBE-57FD-492A-860E-4D82D98A1EE9}">
      <dgm:prSet/>
      <dgm:spPr/>
      <dgm:t>
        <a:bodyPr/>
        <a:lstStyle/>
        <a:p>
          <a:r>
            <a:rPr lang="en-US"/>
            <a:t>Mecosta and Lake County Senior Centers</a:t>
          </a:r>
        </a:p>
      </dgm:t>
    </dgm:pt>
    <dgm:pt modelId="{68FA29B0-130A-4F97-8433-2F6CD9A08309}" type="parTrans" cxnId="{03C30829-23A5-4044-A34D-E2B184DE0693}">
      <dgm:prSet/>
      <dgm:spPr/>
      <dgm:t>
        <a:bodyPr/>
        <a:lstStyle/>
        <a:p>
          <a:endParaRPr lang="en-US"/>
        </a:p>
      </dgm:t>
    </dgm:pt>
    <dgm:pt modelId="{F77CE46B-CFA4-4AD8-BFED-D7C9ED9982CC}" type="sibTrans" cxnId="{03C30829-23A5-4044-A34D-E2B184DE0693}">
      <dgm:prSet/>
      <dgm:spPr/>
      <dgm:t>
        <a:bodyPr/>
        <a:lstStyle/>
        <a:p>
          <a:endParaRPr lang="en-US"/>
        </a:p>
      </dgm:t>
    </dgm:pt>
    <dgm:pt modelId="{AEF2E4D2-EE42-401A-AB56-10F80685E573}">
      <dgm:prSet/>
      <dgm:spPr/>
      <dgm:t>
        <a:bodyPr/>
        <a:lstStyle/>
        <a:p>
          <a:r>
            <a:rPr lang="en-US"/>
            <a:t>Big Rapids Farmers Market</a:t>
          </a:r>
        </a:p>
      </dgm:t>
    </dgm:pt>
    <dgm:pt modelId="{2083043F-4561-4C21-A6D2-3A9EC1438942}" type="parTrans" cxnId="{B2160B8B-03E5-4CB5-AB41-6C13C6BD9AD0}">
      <dgm:prSet/>
      <dgm:spPr/>
      <dgm:t>
        <a:bodyPr/>
        <a:lstStyle/>
        <a:p>
          <a:endParaRPr lang="en-US"/>
        </a:p>
      </dgm:t>
    </dgm:pt>
    <dgm:pt modelId="{7AFFABD1-7D07-4742-9733-CF0A536C2B8B}" type="sibTrans" cxnId="{B2160B8B-03E5-4CB5-AB41-6C13C6BD9AD0}">
      <dgm:prSet/>
      <dgm:spPr/>
      <dgm:t>
        <a:bodyPr/>
        <a:lstStyle/>
        <a:p>
          <a:endParaRPr lang="en-US"/>
        </a:p>
      </dgm:t>
    </dgm:pt>
    <dgm:pt modelId="{6FABB251-43F0-44EF-989A-54A7B8406FFA}">
      <dgm:prSet/>
      <dgm:spPr/>
      <dgm:t>
        <a:bodyPr/>
        <a:lstStyle/>
        <a:p>
          <a:r>
            <a:rPr lang="en-US"/>
            <a:t>Bread of Life Food Pantry – Lake County</a:t>
          </a:r>
        </a:p>
      </dgm:t>
    </dgm:pt>
    <dgm:pt modelId="{8D87F836-7CA9-449A-90D0-0BC040F1AD9C}" type="parTrans" cxnId="{EC10830F-C7AC-4EF5-9E6B-AF21B4FC2216}">
      <dgm:prSet/>
      <dgm:spPr/>
      <dgm:t>
        <a:bodyPr/>
        <a:lstStyle/>
        <a:p>
          <a:endParaRPr lang="en-US"/>
        </a:p>
      </dgm:t>
    </dgm:pt>
    <dgm:pt modelId="{C57B3A7D-CFFE-4E17-BF24-B5B78ACBA4EE}" type="sibTrans" cxnId="{EC10830F-C7AC-4EF5-9E6B-AF21B4FC2216}">
      <dgm:prSet/>
      <dgm:spPr/>
      <dgm:t>
        <a:bodyPr/>
        <a:lstStyle/>
        <a:p>
          <a:endParaRPr lang="en-US"/>
        </a:p>
      </dgm:t>
    </dgm:pt>
    <dgm:pt modelId="{5161D79A-F481-48A7-A38C-1E41E1C5AB74}" type="pres">
      <dgm:prSet presAssocID="{751FDC17-ED83-473C-8F4A-FC75B3FEF0CF}" presName="linear" presStyleCnt="0">
        <dgm:presLayoutVars>
          <dgm:animLvl val="lvl"/>
          <dgm:resizeHandles val="exact"/>
        </dgm:presLayoutVars>
      </dgm:prSet>
      <dgm:spPr/>
    </dgm:pt>
    <dgm:pt modelId="{B1EE5BA4-0512-44DC-BF64-FE6EEDB3CC2C}" type="pres">
      <dgm:prSet presAssocID="{3C535E6B-18A3-4073-B850-48E5A187485D}" presName="parentText" presStyleLbl="node1" presStyleIdx="0" presStyleCnt="7">
        <dgm:presLayoutVars>
          <dgm:chMax val="0"/>
          <dgm:bulletEnabled val="1"/>
        </dgm:presLayoutVars>
      </dgm:prSet>
      <dgm:spPr/>
    </dgm:pt>
    <dgm:pt modelId="{9CB4D4FF-4FA8-486A-8447-50E7C1D8099C}" type="pres">
      <dgm:prSet presAssocID="{97C2C3B2-3FC0-4E9E-9B9E-08CF198E8183}" presName="spacer" presStyleCnt="0"/>
      <dgm:spPr/>
    </dgm:pt>
    <dgm:pt modelId="{220B0C8E-721E-4C24-B520-6E87C71EA5B6}" type="pres">
      <dgm:prSet presAssocID="{4FE734F6-0DD6-46FB-9A94-B9BC69672505}" presName="parentText" presStyleLbl="node1" presStyleIdx="1" presStyleCnt="7">
        <dgm:presLayoutVars>
          <dgm:chMax val="0"/>
          <dgm:bulletEnabled val="1"/>
        </dgm:presLayoutVars>
      </dgm:prSet>
      <dgm:spPr/>
    </dgm:pt>
    <dgm:pt modelId="{63FEF4C2-5E6F-474D-B02E-E33835E25E9B}" type="pres">
      <dgm:prSet presAssocID="{ABE60417-646B-4562-8E74-27C33CA8EB32}" presName="spacer" presStyleCnt="0"/>
      <dgm:spPr/>
    </dgm:pt>
    <dgm:pt modelId="{43751C53-0D41-4A71-8088-017EE6F02A8E}" type="pres">
      <dgm:prSet presAssocID="{45D5AB0B-483C-4E64-BDC9-E4FFA4C7B8D5}" presName="parentText" presStyleLbl="node1" presStyleIdx="2" presStyleCnt="7">
        <dgm:presLayoutVars>
          <dgm:chMax val="0"/>
          <dgm:bulletEnabled val="1"/>
        </dgm:presLayoutVars>
      </dgm:prSet>
      <dgm:spPr/>
    </dgm:pt>
    <dgm:pt modelId="{BB5EF8DD-D792-4C87-A0C3-3B2486E2456E}" type="pres">
      <dgm:prSet presAssocID="{6330D33C-238B-4553-A81E-9F51F4F667F2}" presName="spacer" presStyleCnt="0"/>
      <dgm:spPr/>
    </dgm:pt>
    <dgm:pt modelId="{CEED463C-B483-47A3-AF74-2D50B90FE51E}" type="pres">
      <dgm:prSet presAssocID="{9D5EB471-9EB3-4227-9056-CC4859114F8F}" presName="parentText" presStyleLbl="node1" presStyleIdx="3" presStyleCnt="7">
        <dgm:presLayoutVars>
          <dgm:chMax val="0"/>
          <dgm:bulletEnabled val="1"/>
        </dgm:presLayoutVars>
      </dgm:prSet>
      <dgm:spPr/>
    </dgm:pt>
    <dgm:pt modelId="{DABCDAD8-CE35-44C1-A4C4-2BC16E1B9CC0}" type="pres">
      <dgm:prSet presAssocID="{253952EB-CAA3-4A7C-BC3B-F7B0C71A1C02}" presName="spacer" presStyleCnt="0"/>
      <dgm:spPr/>
    </dgm:pt>
    <dgm:pt modelId="{E1E341D8-7E7E-47EA-AACB-44EB0A3BA335}" type="pres">
      <dgm:prSet presAssocID="{E8E1EFBE-57FD-492A-860E-4D82D98A1EE9}" presName="parentText" presStyleLbl="node1" presStyleIdx="4" presStyleCnt="7">
        <dgm:presLayoutVars>
          <dgm:chMax val="0"/>
          <dgm:bulletEnabled val="1"/>
        </dgm:presLayoutVars>
      </dgm:prSet>
      <dgm:spPr/>
    </dgm:pt>
    <dgm:pt modelId="{A26A4827-477F-4DCF-A799-A117B9CBC5E3}" type="pres">
      <dgm:prSet presAssocID="{F77CE46B-CFA4-4AD8-BFED-D7C9ED9982CC}" presName="spacer" presStyleCnt="0"/>
      <dgm:spPr/>
    </dgm:pt>
    <dgm:pt modelId="{3E612A66-E614-4D63-8691-1EDCFD41E03E}" type="pres">
      <dgm:prSet presAssocID="{AEF2E4D2-EE42-401A-AB56-10F80685E573}" presName="parentText" presStyleLbl="node1" presStyleIdx="5" presStyleCnt="7">
        <dgm:presLayoutVars>
          <dgm:chMax val="0"/>
          <dgm:bulletEnabled val="1"/>
        </dgm:presLayoutVars>
      </dgm:prSet>
      <dgm:spPr/>
    </dgm:pt>
    <dgm:pt modelId="{B6D0C29E-26BD-4555-918A-E1F85E16367A}" type="pres">
      <dgm:prSet presAssocID="{7AFFABD1-7D07-4742-9733-CF0A536C2B8B}" presName="spacer" presStyleCnt="0"/>
      <dgm:spPr/>
    </dgm:pt>
    <dgm:pt modelId="{64C4E919-8E64-4961-9E25-1395AFA574D0}" type="pres">
      <dgm:prSet presAssocID="{6FABB251-43F0-44EF-989A-54A7B8406FFA}" presName="parentText" presStyleLbl="node1" presStyleIdx="6" presStyleCnt="7">
        <dgm:presLayoutVars>
          <dgm:chMax val="0"/>
          <dgm:bulletEnabled val="1"/>
        </dgm:presLayoutVars>
      </dgm:prSet>
      <dgm:spPr/>
    </dgm:pt>
  </dgm:ptLst>
  <dgm:cxnLst>
    <dgm:cxn modelId="{302F7E06-137E-4FE2-AF07-444FC2A0DDC6}" srcId="{751FDC17-ED83-473C-8F4A-FC75B3FEF0CF}" destId="{9D5EB471-9EB3-4227-9056-CC4859114F8F}" srcOrd="3" destOrd="0" parTransId="{F5D5EBE7-48FD-4668-81CA-ACA1D55B1799}" sibTransId="{253952EB-CAA3-4A7C-BC3B-F7B0C71A1C02}"/>
    <dgm:cxn modelId="{EC10830F-C7AC-4EF5-9E6B-AF21B4FC2216}" srcId="{751FDC17-ED83-473C-8F4A-FC75B3FEF0CF}" destId="{6FABB251-43F0-44EF-989A-54A7B8406FFA}" srcOrd="6" destOrd="0" parTransId="{8D87F836-7CA9-449A-90D0-0BC040F1AD9C}" sibTransId="{C57B3A7D-CFFE-4E17-BF24-B5B78ACBA4EE}"/>
    <dgm:cxn modelId="{ACB05B12-962C-494B-968D-E931502EDD91}" srcId="{751FDC17-ED83-473C-8F4A-FC75B3FEF0CF}" destId="{45D5AB0B-483C-4E64-BDC9-E4FFA4C7B8D5}" srcOrd="2" destOrd="0" parTransId="{8CBC8FB9-467D-46D4-AE38-F36C2772911F}" sibTransId="{6330D33C-238B-4553-A81E-9F51F4F667F2}"/>
    <dgm:cxn modelId="{03C30829-23A5-4044-A34D-E2B184DE0693}" srcId="{751FDC17-ED83-473C-8F4A-FC75B3FEF0CF}" destId="{E8E1EFBE-57FD-492A-860E-4D82D98A1EE9}" srcOrd="4" destOrd="0" parTransId="{68FA29B0-130A-4F97-8433-2F6CD9A08309}" sibTransId="{F77CE46B-CFA4-4AD8-BFED-D7C9ED9982CC}"/>
    <dgm:cxn modelId="{27414C34-2206-49F7-929C-188454DCAA47}" type="presOf" srcId="{E8E1EFBE-57FD-492A-860E-4D82D98A1EE9}" destId="{E1E341D8-7E7E-47EA-AACB-44EB0A3BA335}" srcOrd="0" destOrd="0" presId="urn:microsoft.com/office/officeart/2005/8/layout/vList2"/>
    <dgm:cxn modelId="{B4C3713B-0787-4D3C-BD39-1049C44A4618}" type="presOf" srcId="{45D5AB0B-483C-4E64-BDC9-E4FFA4C7B8D5}" destId="{43751C53-0D41-4A71-8088-017EE6F02A8E}" srcOrd="0" destOrd="0" presId="urn:microsoft.com/office/officeart/2005/8/layout/vList2"/>
    <dgm:cxn modelId="{B2160B8B-03E5-4CB5-AB41-6C13C6BD9AD0}" srcId="{751FDC17-ED83-473C-8F4A-FC75B3FEF0CF}" destId="{AEF2E4D2-EE42-401A-AB56-10F80685E573}" srcOrd="5" destOrd="0" parTransId="{2083043F-4561-4C21-A6D2-3A9EC1438942}" sibTransId="{7AFFABD1-7D07-4742-9733-CF0A536C2B8B}"/>
    <dgm:cxn modelId="{45991D8F-6961-4C26-BB84-E48F5EBBDC4B}" type="presOf" srcId="{6FABB251-43F0-44EF-989A-54A7B8406FFA}" destId="{64C4E919-8E64-4961-9E25-1395AFA574D0}" srcOrd="0" destOrd="0" presId="urn:microsoft.com/office/officeart/2005/8/layout/vList2"/>
    <dgm:cxn modelId="{32D5A99A-410C-470E-BCD7-9AD2821609C9}" type="presOf" srcId="{9D5EB471-9EB3-4227-9056-CC4859114F8F}" destId="{CEED463C-B483-47A3-AF74-2D50B90FE51E}" srcOrd="0" destOrd="0" presId="urn:microsoft.com/office/officeart/2005/8/layout/vList2"/>
    <dgm:cxn modelId="{5605A9A0-C8EB-4EC2-A51F-33F2E5E3EEDB}" type="presOf" srcId="{751FDC17-ED83-473C-8F4A-FC75B3FEF0CF}" destId="{5161D79A-F481-48A7-A38C-1E41E1C5AB74}" srcOrd="0" destOrd="0" presId="urn:microsoft.com/office/officeart/2005/8/layout/vList2"/>
    <dgm:cxn modelId="{F26FCDA6-A7C1-423E-9EAD-D68604B32EA3}" type="presOf" srcId="{4FE734F6-0DD6-46FB-9A94-B9BC69672505}" destId="{220B0C8E-721E-4C24-B520-6E87C71EA5B6}" srcOrd="0" destOrd="0" presId="urn:microsoft.com/office/officeart/2005/8/layout/vList2"/>
    <dgm:cxn modelId="{3B12F2E4-C037-4E91-9D88-5E428F794F01}" type="presOf" srcId="{3C535E6B-18A3-4073-B850-48E5A187485D}" destId="{B1EE5BA4-0512-44DC-BF64-FE6EEDB3CC2C}" srcOrd="0" destOrd="0" presId="urn:microsoft.com/office/officeart/2005/8/layout/vList2"/>
    <dgm:cxn modelId="{0742BCE7-D6DB-4EF7-ABE7-A46C36FCC7A0}" type="presOf" srcId="{AEF2E4D2-EE42-401A-AB56-10F80685E573}" destId="{3E612A66-E614-4D63-8691-1EDCFD41E03E}" srcOrd="0" destOrd="0" presId="urn:microsoft.com/office/officeart/2005/8/layout/vList2"/>
    <dgm:cxn modelId="{71C4E0EA-F06F-4912-B3EE-7DEC99364AB4}" srcId="{751FDC17-ED83-473C-8F4A-FC75B3FEF0CF}" destId="{4FE734F6-0DD6-46FB-9A94-B9BC69672505}" srcOrd="1" destOrd="0" parTransId="{3D8C9418-9C57-47EC-B713-408B58BF9BEB}" sibTransId="{ABE60417-646B-4562-8E74-27C33CA8EB32}"/>
    <dgm:cxn modelId="{A05D50F4-804C-4A37-A1ED-69E44111AA5C}" srcId="{751FDC17-ED83-473C-8F4A-FC75B3FEF0CF}" destId="{3C535E6B-18A3-4073-B850-48E5A187485D}" srcOrd="0" destOrd="0" parTransId="{658424E0-73E1-4F36-805E-9D3B35CFE14B}" sibTransId="{97C2C3B2-3FC0-4E9E-9B9E-08CF198E8183}"/>
    <dgm:cxn modelId="{A6C5C42F-E736-4FDC-8B54-72C35CD1A779}" type="presParOf" srcId="{5161D79A-F481-48A7-A38C-1E41E1C5AB74}" destId="{B1EE5BA4-0512-44DC-BF64-FE6EEDB3CC2C}" srcOrd="0" destOrd="0" presId="urn:microsoft.com/office/officeart/2005/8/layout/vList2"/>
    <dgm:cxn modelId="{CDF01580-1B6A-445B-9F22-A04A30960D61}" type="presParOf" srcId="{5161D79A-F481-48A7-A38C-1E41E1C5AB74}" destId="{9CB4D4FF-4FA8-486A-8447-50E7C1D8099C}" srcOrd="1" destOrd="0" presId="urn:microsoft.com/office/officeart/2005/8/layout/vList2"/>
    <dgm:cxn modelId="{1EF57011-A07C-47C7-ACDF-8024587FE674}" type="presParOf" srcId="{5161D79A-F481-48A7-A38C-1E41E1C5AB74}" destId="{220B0C8E-721E-4C24-B520-6E87C71EA5B6}" srcOrd="2" destOrd="0" presId="urn:microsoft.com/office/officeart/2005/8/layout/vList2"/>
    <dgm:cxn modelId="{1D30B558-55BF-41FD-AA75-82949EBF2716}" type="presParOf" srcId="{5161D79A-F481-48A7-A38C-1E41E1C5AB74}" destId="{63FEF4C2-5E6F-474D-B02E-E33835E25E9B}" srcOrd="3" destOrd="0" presId="urn:microsoft.com/office/officeart/2005/8/layout/vList2"/>
    <dgm:cxn modelId="{91DA51FD-4532-48C8-B73D-68379A712960}" type="presParOf" srcId="{5161D79A-F481-48A7-A38C-1E41E1C5AB74}" destId="{43751C53-0D41-4A71-8088-017EE6F02A8E}" srcOrd="4" destOrd="0" presId="urn:microsoft.com/office/officeart/2005/8/layout/vList2"/>
    <dgm:cxn modelId="{20D61672-386D-4B82-BAD1-72130617D880}" type="presParOf" srcId="{5161D79A-F481-48A7-A38C-1E41E1C5AB74}" destId="{BB5EF8DD-D792-4C87-A0C3-3B2486E2456E}" srcOrd="5" destOrd="0" presId="urn:microsoft.com/office/officeart/2005/8/layout/vList2"/>
    <dgm:cxn modelId="{408F47CA-20F6-4D03-880E-1B8B1C9E4EF6}" type="presParOf" srcId="{5161D79A-F481-48A7-A38C-1E41E1C5AB74}" destId="{CEED463C-B483-47A3-AF74-2D50B90FE51E}" srcOrd="6" destOrd="0" presId="urn:microsoft.com/office/officeart/2005/8/layout/vList2"/>
    <dgm:cxn modelId="{D3AEBB58-8C27-4D17-BB7F-2E280EDC5DF7}" type="presParOf" srcId="{5161D79A-F481-48A7-A38C-1E41E1C5AB74}" destId="{DABCDAD8-CE35-44C1-A4C4-2BC16E1B9CC0}" srcOrd="7" destOrd="0" presId="urn:microsoft.com/office/officeart/2005/8/layout/vList2"/>
    <dgm:cxn modelId="{524F431E-C970-4810-8B5F-4A2E344BD854}" type="presParOf" srcId="{5161D79A-F481-48A7-A38C-1E41E1C5AB74}" destId="{E1E341D8-7E7E-47EA-AACB-44EB0A3BA335}" srcOrd="8" destOrd="0" presId="urn:microsoft.com/office/officeart/2005/8/layout/vList2"/>
    <dgm:cxn modelId="{1F23C19F-D3F0-4D60-8DA8-130BEB3B3B32}" type="presParOf" srcId="{5161D79A-F481-48A7-A38C-1E41E1C5AB74}" destId="{A26A4827-477F-4DCF-A799-A117B9CBC5E3}" srcOrd="9" destOrd="0" presId="urn:microsoft.com/office/officeart/2005/8/layout/vList2"/>
    <dgm:cxn modelId="{BB6D84B5-6CAA-431E-B09E-F13DCF82C559}" type="presParOf" srcId="{5161D79A-F481-48A7-A38C-1E41E1C5AB74}" destId="{3E612A66-E614-4D63-8691-1EDCFD41E03E}" srcOrd="10" destOrd="0" presId="urn:microsoft.com/office/officeart/2005/8/layout/vList2"/>
    <dgm:cxn modelId="{D620C186-F5E1-4880-A3E6-D2B3B3298002}" type="presParOf" srcId="{5161D79A-F481-48A7-A38C-1E41E1C5AB74}" destId="{B6D0C29E-26BD-4555-918A-E1F85E16367A}" srcOrd="11" destOrd="0" presId="urn:microsoft.com/office/officeart/2005/8/layout/vList2"/>
    <dgm:cxn modelId="{85DEA1E1-5E79-4AD7-A584-E40B896204C5}" type="presParOf" srcId="{5161D79A-F481-48A7-A38C-1E41E1C5AB74}" destId="{64C4E919-8E64-4961-9E25-1395AFA574D0}"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E5BA4-0512-44DC-BF64-FE6EEDB3CC2C}">
      <dsp:nvSpPr>
        <dsp:cNvPr id="0" name=""/>
        <dsp:cNvSpPr/>
      </dsp:nvSpPr>
      <dsp:spPr>
        <a:xfrm>
          <a:off x="0" y="159481"/>
          <a:ext cx="6264275" cy="6715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Michigan State University Extension</a:t>
          </a:r>
        </a:p>
      </dsp:txBody>
      <dsp:txXfrm>
        <a:off x="32784" y="192265"/>
        <a:ext cx="6198707" cy="606012"/>
      </dsp:txXfrm>
    </dsp:sp>
    <dsp:sp modelId="{220B0C8E-721E-4C24-B520-6E87C71EA5B6}">
      <dsp:nvSpPr>
        <dsp:cNvPr id="0" name=""/>
        <dsp:cNvSpPr/>
      </dsp:nvSpPr>
      <dsp:spPr>
        <a:xfrm>
          <a:off x="0" y="911701"/>
          <a:ext cx="6264275" cy="67158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Live Well Mecosta County Coalition</a:t>
          </a:r>
        </a:p>
      </dsp:txBody>
      <dsp:txXfrm>
        <a:off x="32784" y="944485"/>
        <a:ext cx="6198707" cy="606012"/>
      </dsp:txXfrm>
    </dsp:sp>
    <dsp:sp modelId="{43751C53-0D41-4A71-8088-017EE6F02A8E}">
      <dsp:nvSpPr>
        <dsp:cNvPr id="0" name=""/>
        <dsp:cNvSpPr/>
      </dsp:nvSpPr>
      <dsp:spPr>
        <a:xfrm>
          <a:off x="0" y="1663921"/>
          <a:ext cx="6264275" cy="67158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Lake County Roundtable</a:t>
          </a:r>
        </a:p>
      </dsp:txBody>
      <dsp:txXfrm>
        <a:off x="32784" y="1696705"/>
        <a:ext cx="6198707" cy="606012"/>
      </dsp:txXfrm>
    </dsp:sp>
    <dsp:sp modelId="{CEED463C-B483-47A3-AF74-2D50B90FE51E}">
      <dsp:nvSpPr>
        <dsp:cNvPr id="0" name=""/>
        <dsp:cNvSpPr/>
      </dsp:nvSpPr>
      <dsp:spPr>
        <a:xfrm>
          <a:off x="0" y="2416141"/>
          <a:ext cx="6264275" cy="67158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Lake County Food Council</a:t>
          </a:r>
        </a:p>
      </dsp:txBody>
      <dsp:txXfrm>
        <a:off x="32784" y="2448925"/>
        <a:ext cx="6198707" cy="606012"/>
      </dsp:txXfrm>
    </dsp:sp>
    <dsp:sp modelId="{E1E341D8-7E7E-47EA-AACB-44EB0A3BA335}">
      <dsp:nvSpPr>
        <dsp:cNvPr id="0" name=""/>
        <dsp:cNvSpPr/>
      </dsp:nvSpPr>
      <dsp:spPr>
        <a:xfrm>
          <a:off x="0" y="3168361"/>
          <a:ext cx="6264275" cy="67158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Mecosta and Lake County Senior Centers</a:t>
          </a:r>
        </a:p>
      </dsp:txBody>
      <dsp:txXfrm>
        <a:off x="32784" y="3201145"/>
        <a:ext cx="6198707" cy="606012"/>
      </dsp:txXfrm>
    </dsp:sp>
    <dsp:sp modelId="{3E612A66-E614-4D63-8691-1EDCFD41E03E}">
      <dsp:nvSpPr>
        <dsp:cNvPr id="0" name=""/>
        <dsp:cNvSpPr/>
      </dsp:nvSpPr>
      <dsp:spPr>
        <a:xfrm>
          <a:off x="0" y="3920581"/>
          <a:ext cx="6264275" cy="6715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Big Rapids Farmers Market</a:t>
          </a:r>
        </a:p>
      </dsp:txBody>
      <dsp:txXfrm>
        <a:off x="32784" y="3953365"/>
        <a:ext cx="6198707" cy="606012"/>
      </dsp:txXfrm>
    </dsp:sp>
    <dsp:sp modelId="{64C4E919-8E64-4961-9E25-1395AFA574D0}">
      <dsp:nvSpPr>
        <dsp:cNvPr id="0" name=""/>
        <dsp:cNvSpPr/>
      </dsp:nvSpPr>
      <dsp:spPr>
        <a:xfrm>
          <a:off x="0" y="4672801"/>
          <a:ext cx="6264275" cy="67158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Bread of Life Food Pantry – Lake County</a:t>
          </a:r>
        </a:p>
      </dsp:txBody>
      <dsp:txXfrm>
        <a:off x="32784" y="4705585"/>
        <a:ext cx="6198707" cy="606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CF8C4-C3AA-4E83-B4E9-2C8CDD86490F}" type="datetimeFigureOut">
              <a:rPr lang="en-US" smtClean="0"/>
              <a:t>6/15/2022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7A9B7-F165-440A-8A79-CA77E3C03C75}" type="slidenum">
              <a:rPr lang="en-US" smtClean="0"/>
              <a:t>‹#›</a:t>
            </a:fld>
            <a:endParaRPr lang="en-US"/>
          </a:p>
        </p:txBody>
      </p:sp>
    </p:spTree>
    <p:extLst>
      <p:ext uri="{BB962C8B-B14F-4D97-AF65-F5344CB8AC3E}">
        <p14:creationId xmlns:p14="http://schemas.microsoft.com/office/powerpoint/2010/main" val="1712002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77A9B7-F165-440A-8A79-CA77E3C03C75}" type="slidenum">
              <a:rPr lang="en-US" smtClean="0"/>
              <a:t>1</a:t>
            </a:fld>
            <a:endParaRPr lang="en-US"/>
          </a:p>
        </p:txBody>
      </p:sp>
    </p:spTree>
    <p:extLst>
      <p:ext uri="{BB962C8B-B14F-4D97-AF65-F5344CB8AC3E}">
        <p14:creationId xmlns:p14="http://schemas.microsoft.com/office/powerpoint/2010/main" val="281116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7A9B7-F165-440A-8A79-CA77E3C03C75}" type="slidenum">
              <a:rPr lang="en-US" smtClean="0"/>
              <a:t>10</a:t>
            </a:fld>
            <a:endParaRPr lang="en-US"/>
          </a:p>
        </p:txBody>
      </p:sp>
    </p:spTree>
    <p:extLst>
      <p:ext uri="{BB962C8B-B14F-4D97-AF65-F5344CB8AC3E}">
        <p14:creationId xmlns:p14="http://schemas.microsoft.com/office/powerpoint/2010/main" val="3313798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dental clinics shut down in March 2020  so that stopped our rescreening for year three at the dental clinic sites.  </a:t>
            </a:r>
          </a:p>
          <a:p>
            <a:r>
              <a:rPr lang="en-US" dirty="0"/>
              <a:t>Staff at all sites and DHD#10 were assigned to covid-19 duties so most of the work on this project was put on hold.  </a:t>
            </a:r>
          </a:p>
          <a:p>
            <a:endParaRPr lang="en-US" dirty="0"/>
          </a:p>
          <a:p>
            <a:r>
              <a:rPr lang="en-US" dirty="0"/>
              <a:t>Fit 4 U had to go virtual  This was a big problem for Lake County participants.  0.7% of homes in Lake County have broadband as compared to 85% in the State of Michigan.</a:t>
            </a:r>
          </a:p>
          <a:p>
            <a:r>
              <a:rPr lang="en-US" dirty="0"/>
              <a:t>Participation from our Lake County referrals went to 0.</a:t>
            </a:r>
          </a:p>
          <a:p>
            <a:endParaRPr lang="en-US" dirty="0"/>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When the dental clinics reopened there was a huge staff shortage.  My Community Dental Centers had to drop out of the project due to the lack of staff to take on any extra duties.</a:t>
            </a:r>
            <a:endParaRPr lang="en-US" dirty="0"/>
          </a:p>
        </p:txBody>
      </p:sp>
      <p:sp>
        <p:nvSpPr>
          <p:cNvPr id="4" name="Slide Number Placeholder 3"/>
          <p:cNvSpPr>
            <a:spLocks noGrp="1"/>
          </p:cNvSpPr>
          <p:nvPr>
            <p:ph type="sldNum" sz="quarter" idx="5"/>
          </p:nvPr>
        </p:nvSpPr>
        <p:spPr/>
        <p:txBody>
          <a:bodyPr/>
          <a:lstStyle/>
          <a:p>
            <a:fld id="{2477A9B7-F165-440A-8A79-CA77E3C03C75}" type="slidenum">
              <a:rPr lang="en-US" smtClean="0"/>
              <a:t>11</a:t>
            </a:fld>
            <a:endParaRPr lang="en-US"/>
          </a:p>
        </p:txBody>
      </p:sp>
    </p:spTree>
    <p:extLst>
      <p:ext uri="{BB962C8B-B14F-4D97-AF65-F5344CB8AC3E}">
        <p14:creationId xmlns:p14="http://schemas.microsoft.com/office/powerpoint/2010/main" val="4006261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easier to track participants through their medical provider visits than at their dental visits during covid.</a:t>
            </a:r>
          </a:p>
          <a:p>
            <a:r>
              <a:rPr lang="en-US" dirty="0"/>
              <a:t>In Mecosta County, due  to MCDC not being able to continue screenings, DHD#10 staff called participants and they either came to the health department for the screening or were screened over the phone.  We offered gas cards as an incentive to come in person for the screening.</a:t>
            </a:r>
          </a:p>
          <a:p>
            <a:endParaRPr lang="en-US" dirty="0"/>
          </a:p>
          <a:p>
            <a:r>
              <a:rPr lang="en-US" dirty="0"/>
              <a:t>Due to being year 3 and into year 4 of the </a:t>
            </a:r>
            <a:r>
              <a:rPr lang="en-US" dirty="0" err="1"/>
              <a:t>projectwe</a:t>
            </a:r>
            <a:r>
              <a:rPr lang="en-US" dirty="0"/>
              <a:t> felt a great need to keep participants engaged.  We increased email notices of program opportunities, social media posts, mailings, and quarterly newsletters.</a:t>
            </a:r>
          </a:p>
          <a:p>
            <a:endParaRPr lang="en-US" dirty="0"/>
          </a:p>
          <a:p>
            <a:r>
              <a:rPr lang="en-US" dirty="0"/>
              <a:t>We developed a survey to assess satisfaction with the program and get feedback on needs of participants.</a:t>
            </a:r>
          </a:p>
          <a:p>
            <a:endParaRPr lang="en-US" dirty="0"/>
          </a:p>
          <a:p>
            <a:r>
              <a:rPr lang="en-US" dirty="0"/>
              <a:t>The goal setting sheet was an effort to encourage commitment to realistic, achievable lifestyle changes and also to assess barriers to making change and strengths to help them achieve their goals.  It was very eye opening to read some of the challenges participants were facing and affirmed the need to focus on </a:t>
            </a:r>
            <a:r>
              <a:rPr lang="en-US" dirty="0" err="1"/>
              <a:t>SDoH</a:t>
            </a:r>
            <a:r>
              <a:rPr lang="en-US" dirty="0"/>
              <a:t>.</a:t>
            </a:r>
          </a:p>
          <a:p>
            <a:endParaRPr lang="en-US" dirty="0"/>
          </a:p>
        </p:txBody>
      </p:sp>
      <p:sp>
        <p:nvSpPr>
          <p:cNvPr id="4" name="Slide Number Placeholder 3"/>
          <p:cNvSpPr>
            <a:spLocks noGrp="1"/>
          </p:cNvSpPr>
          <p:nvPr>
            <p:ph type="sldNum" sz="quarter" idx="5"/>
          </p:nvPr>
        </p:nvSpPr>
        <p:spPr/>
        <p:txBody>
          <a:bodyPr/>
          <a:lstStyle/>
          <a:p>
            <a:fld id="{2477A9B7-F165-440A-8A79-CA77E3C03C75}" type="slidenum">
              <a:rPr lang="en-US" smtClean="0"/>
              <a:t>12</a:t>
            </a:fld>
            <a:endParaRPr lang="en-US"/>
          </a:p>
        </p:txBody>
      </p:sp>
    </p:spTree>
    <p:extLst>
      <p:ext uri="{BB962C8B-B14F-4D97-AF65-F5344CB8AC3E}">
        <p14:creationId xmlns:p14="http://schemas.microsoft.com/office/powerpoint/2010/main" val="904961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Calibri" panose="020F0502020204030204" pitchFamily="34" charset="0"/>
              </a:rPr>
              <a:t>Most importantly, our strong partnerships will continue by carrying on implementation of strategies to promote healthy lifestyles and reduce rates of cardiovascular disease.  </a:t>
            </a:r>
          </a:p>
          <a:p>
            <a:r>
              <a:rPr lang="en-US" dirty="0">
                <a:latin typeface="Calibri" panose="020F0502020204030204" pitchFamily="34" charset="0"/>
                <a:cs typeface="Calibri" panose="020F0502020204030204" pitchFamily="34" charset="0"/>
              </a:rPr>
              <a:t>We are partnering with Spectrum Health to expand our Community Connections – community clinical linkages program to an adjacent county.   We are providing the CHW and setting up referral systems in this county.  We have expanded our Consortium through a HRSA Rural Health Network Planning Grant to include additional partners and have developed a Strategic Plan to increase collective impact through systems change and b</a:t>
            </a:r>
            <a:r>
              <a:rPr lang="en-US" sz="1200" dirty="0">
                <a:effectLst/>
                <a:latin typeface="Calibri" panose="020F0502020204030204" pitchFamily="34" charset="0"/>
                <a:ea typeface="Calibri" panose="020F0502020204030204" pitchFamily="34" charset="0"/>
                <a:cs typeface="Times New Roman" panose="02020603050405020304" pitchFamily="18" charset="0"/>
              </a:rPr>
              <a:t>uild a shared understanding of health equity needs in the region, including gathering resident voice. </a:t>
            </a:r>
            <a:endParaRPr lang="en-US" dirty="0"/>
          </a:p>
        </p:txBody>
      </p:sp>
      <p:sp>
        <p:nvSpPr>
          <p:cNvPr id="4" name="Slide Number Placeholder 3"/>
          <p:cNvSpPr>
            <a:spLocks noGrp="1"/>
          </p:cNvSpPr>
          <p:nvPr>
            <p:ph type="sldNum" sz="quarter" idx="5"/>
          </p:nvPr>
        </p:nvSpPr>
        <p:spPr/>
        <p:txBody>
          <a:bodyPr/>
          <a:lstStyle/>
          <a:p>
            <a:fld id="{2477A9B7-F165-440A-8A79-CA77E3C03C75}" type="slidenum">
              <a:rPr lang="en-US" smtClean="0"/>
              <a:t>13</a:t>
            </a:fld>
            <a:endParaRPr lang="en-US"/>
          </a:p>
        </p:txBody>
      </p:sp>
    </p:spTree>
    <p:extLst>
      <p:ext uri="{BB962C8B-B14F-4D97-AF65-F5344CB8AC3E}">
        <p14:creationId xmlns:p14="http://schemas.microsoft.com/office/powerpoint/2010/main" val="2039673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Consortium members were optimistic that since we had programs to reduce cardiovascular disease risk factors in place, it was simply a matter of referring participants to the appropriate program and we would see results in reduction in risk for heart disease.  What we learned was, it was not that simple.   Just referring someone to a program did not mean the participant would actually participate in the program.  Consortium members had to design new strategies to engage participants in CVD risk reduction programs.  We provided a variety of incentives to reduce barriers and encourage participation.  These included gas cards for transportation, fruit and vegetable vouchers for the Fit 4 U and Diabetes Prevention Program, healthy cookbooks, pedometers, drawings for wellness kits, and free nicotine replacement therapy for participants enrolling in tobacco cessation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decided to limit community screenings and screen participants who were medical or dental patients at My Community Dental Centers and Baldwin Family Health Care.  A smaller cohort of people who engaged with each other for social support might have increased success with enrolling participants in programs, such as tobacco cessation, weight management, Diabetes PATH, and Diabetes Prevention.  We are replicating this program, currently, in two additional counties and we are screening a smaller number of eligible adults and focusing more on follow up and engagement in lifestyle change programs.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project was successful in utilizing a Community Health Worker to enroll participants in the Community Connections Hub program to screen them for social determinants of health and connect them to needed resources in the community.  This was a valuable addition to our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477A9B7-F165-440A-8A79-CA77E3C03C75}" type="slidenum">
              <a:rPr lang="en-US" smtClean="0"/>
              <a:t>14</a:t>
            </a:fld>
            <a:endParaRPr lang="en-US"/>
          </a:p>
        </p:txBody>
      </p:sp>
    </p:spTree>
    <p:extLst>
      <p:ext uri="{BB962C8B-B14F-4D97-AF65-F5344CB8AC3E}">
        <p14:creationId xmlns:p14="http://schemas.microsoft.com/office/powerpoint/2010/main" val="1222297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The Dental Partnering for Heart Health Project has led to development of a strong and sustainable Consortium.  Partners agreed that relationships between project partners and Consortium members have been strengthened and these partnerships are important and sustainable.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Multi-sector systems have been put in place for referrals to tobacco cessation, the Diabetes Prevention Program, weight management, and case management for blood pressure and diabetes.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rPr>
              <a:t>The Fit 4 U weight management program will continue and fills a need that is lacking in our project area.  Seventy-nine percent of our participants have BMI scores outside of the normal range for BMI.</a:t>
            </a:r>
          </a:p>
          <a:p>
            <a:r>
              <a:rPr lang="en-US" dirty="0">
                <a:latin typeface="Calibri" panose="020F0502020204030204" pitchFamily="34" charset="0"/>
                <a:ea typeface="Calibri" panose="020F0502020204030204" pitchFamily="34" charset="0"/>
              </a:rPr>
              <a:t>A 13 county community Health needs  assessment was completed in partnership with DHD10, 6 other health departs and three hospital systems.  After the strategic issues were prioritized Spectrum Health included the Fit 4 U program as a strategy to address the need to reduce chronic disease rates in our region.  </a:t>
            </a:r>
          </a:p>
          <a:p>
            <a:pPr marL="0" marR="0">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New programs to address the need for reducing CVD risk factors have been developed and will be sustainable. Baldwin Family Health Care is now implementing classes for diabetes management with a RN Case Manager. The Tobacco Health Systems change activities implemented with the dental clinics have led to a partnership with District Health Department #10 to implement health systems changes to align protocols and practices for treating tobacco use and dependence with the Clinical Practice Guideline for Treating Tobacco Use and Dependence.  Dental clinic staff are now asking patients at every visit about their tobacco use status, assessing the patient’s readiness to quit and referring patients to the DHD#10 Tobacco Dependence Treatment Program.  DHD#10 staff are providing the follow up and documentation of quit attempts and successful quit rates.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b="1"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477A9B7-F165-440A-8A79-CA77E3C03C75}" type="slidenum">
              <a:rPr lang="en-US" smtClean="0"/>
              <a:t>15</a:t>
            </a:fld>
            <a:endParaRPr lang="en-US"/>
          </a:p>
        </p:txBody>
      </p:sp>
    </p:spTree>
    <p:extLst>
      <p:ext uri="{BB962C8B-B14F-4D97-AF65-F5344CB8AC3E}">
        <p14:creationId xmlns:p14="http://schemas.microsoft.com/office/powerpoint/2010/main" val="290603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7A9B7-F165-440A-8A79-CA77E3C03C75}" type="slidenum">
              <a:rPr lang="en-US" smtClean="0"/>
              <a:t>16</a:t>
            </a:fld>
            <a:endParaRPr lang="en-US"/>
          </a:p>
        </p:txBody>
      </p:sp>
    </p:spTree>
    <p:extLst>
      <p:ext uri="{BB962C8B-B14F-4D97-AF65-F5344CB8AC3E}">
        <p14:creationId xmlns:p14="http://schemas.microsoft.com/office/powerpoint/2010/main" val="1619560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was a success due to the commitment of the Consortium members.   </a:t>
            </a:r>
          </a:p>
          <a:p>
            <a:r>
              <a:rPr lang="en-US" dirty="0"/>
              <a:t>Ferris State University partnered to provide public health students to assist with conducting heart age screenings.  Family Health Care is a Federally Qualified Health Center in Lake County.  Their medical center and dental clinic provided venues for screening, tracking, and referrals for our HISP participants.  My community dental Centers in Mecosta County provided screening and referrals for HISP participants.</a:t>
            </a:r>
          </a:p>
          <a:p>
            <a:r>
              <a:rPr lang="en-US" dirty="0"/>
              <a:t>Spectrum Health provided place to refer HISP participants for blood pressure and diabetes case management and developed and implemented a weight management program for HISP participants .</a:t>
            </a:r>
          </a:p>
        </p:txBody>
      </p:sp>
      <p:sp>
        <p:nvSpPr>
          <p:cNvPr id="4" name="Slide Number Placeholder 3"/>
          <p:cNvSpPr>
            <a:spLocks noGrp="1"/>
          </p:cNvSpPr>
          <p:nvPr>
            <p:ph type="sldNum" sz="quarter" idx="5"/>
          </p:nvPr>
        </p:nvSpPr>
        <p:spPr/>
        <p:txBody>
          <a:bodyPr/>
          <a:lstStyle/>
          <a:p>
            <a:fld id="{2477A9B7-F165-440A-8A79-CA77E3C03C75}" type="slidenum">
              <a:rPr lang="en-US" smtClean="0"/>
              <a:t>2</a:t>
            </a:fld>
            <a:endParaRPr lang="en-US"/>
          </a:p>
        </p:txBody>
      </p:sp>
    </p:spTree>
    <p:extLst>
      <p:ext uri="{BB962C8B-B14F-4D97-AF65-F5344CB8AC3E}">
        <p14:creationId xmlns:p14="http://schemas.microsoft.com/office/powerpoint/2010/main" val="3609572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engaged diverse community partners to promote the program and offer additional opportunities for HISP participants to participate.</a:t>
            </a:r>
          </a:p>
          <a:p>
            <a:endParaRPr lang="en-US" dirty="0"/>
          </a:p>
          <a:p>
            <a:r>
              <a:rPr lang="en-US" dirty="0"/>
              <a:t>MSU provided virtual lifestyle change programs and Diabetes PATH,</a:t>
            </a:r>
          </a:p>
          <a:p>
            <a:r>
              <a:rPr lang="en-US" dirty="0"/>
              <a:t>Coalition partners promoted the program to their clients and  community contacts.</a:t>
            </a:r>
          </a:p>
          <a:p>
            <a:r>
              <a:rPr lang="en-US" dirty="0"/>
              <a:t>Senior Centers provided venues for Heart Age Screenings and programming.</a:t>
            </a:r>
          </a:p>
          <a:p>
            <a:r>
              <a:rPr lang="en-US" dirty="0"/>
              <a:t>We provided Heart age screenings and educational materials at the Big Rapids Farmers Market and the Food Pantry in Lake County,</a:t>
            </a:r>
          </a:p>
        </p:txBody>
      </p:sp>
      <p:sp>
        <p:nvSpPr>
          <p:cNvPr id="4" name="Slide Number Placeholder 3"/>
          <p:cNvSpPr>
            <a:spLocks noGrp="1"/>
          </p:cNvSpPr>
          <p:nvPr>
            <p:ph type="sldNum" sz="quarter" idx="5"/>
          </p:nvPr>
        </p:nvSpPr>
        <p:spPr/>
        <p:txBody>
          <a:bodyPr/>
          <a:lstStyle/>
          <a:p>
            <a:fld id="{2477A9B7-F165-440A-8A79-CA77E3C03C75}" type="slidenum">
              <a:rPr lang="en-US" smtClean="0"/>
              <a:t>3</a:t>
            </a:fld>
            <a:endParaRPr lang="en-US"/>
          </a:p>
        </p:txBody>
      </p:sp>
    </p:spTree>
    <p:extLst>
      <p:ext uri="{BB962C8B-B14F-4D97-AF65-F5344CB8AC3E}">
        <p14:creationId xmlns:p14="http://schemas.microsoft.com/office/powerpoint/2010/main" val="2919283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map of the DHD#10 jurisdiction.   The two target counties are Lake and Mecosta Counties. </a:t>
            </a:r>
          </a:p>
          <a:p>
            <a:r>
              <a:rPr lang="en-US" dirty="0"/>
              <a:t>31% of participants had high blood pressure.</a:t>
            </a:r>
          </a:p>
          <a:p>
            <a:r>
              <a:rPr lang="en-US" dirty="0"/>
              <a:t>19% had been diagnosed with diabetes,</a:t>
            </a:r>
          </a:p>
          <a:p>
            <a:r>
              <a:rPr lang="en-US" dirty="0"/>
              <a:t>79 had high BMIs</a:t>
            </a:r>
          </a:p>
          <a:p>
            <a:r>
              <a:rPr lang="en-US" dirty="0"/>
              <a:t>34% smoked cigarettes</a:t>
            </a:r>
          </a:p>
          <a:p>
            <a:r>
              <a:rPr lang="en-US" dirty="0"/>
              <a:t>41% were at risk for diabetes</a:t>
            </a:r>
          </a:p>
          <a:p>
            <a:endParaRPr lang="en-US" dirty="0"/>
          </a:p>
        </p:txBody>
      </p:sp>
      <p:sp>
        <p:nvSpPr>
          <p:cNvPr id="4" name="Slide Number Placeholder 3"/>
          <p:cNvSpPr>
            <a:spLocks noGrp="1"/>
          </p:cNvSpPr>
          <p:nvPr>
            <p:ph type="sldNum" sz="quarter" idx="5"/>
          </p:nvPr>
        </p:nvSpPr>
        <p:spPr/>
        <p:txBody>
          <a:bodyPr/>
          <a:lstStyle/>
          <a:p>
            <a:fld id="{2477A9B7-F165-440A-8A79-CA77E3C03C75}" type="slidenum">
              <a:rPr lang="en-US" smtClean="0"/>
              <a:t>4</a:t>
            </a:fld>
            <a:endParaRPr lang="en-US"/>
          </a:p>
        </p:txBody>
      </p:sp>
    </p:spTree>
    <p:extLst>
      <p:ext uri="{BB962C8B-B14F-4D97-AF65-F5344CB8AC3E}">
        <p14:creationId xmlns:p14="http://schemas.microsoft.com/office/powerpoint/2010/main" val="290384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not planned on creating new programs.  We wanted to implement systems change by creating community clinical linkages between dental providers and medical providers for blood pressure and diabetes case management and  linkages between dental providers, medical providers and health department for tobacco cessation and diabetes prevention.  We also wanted to improve linkages between medical providers and dental providers .  We worked with providers to participate in the Smiles for Lie Continuing education module to screen for dental disease and provide referrals to dental clinics.</a:t>
            </a:r>
          </a:p>
        </p:txBody>
      </p:sp>
      <p:sp>
        <p:nvSpPr>
          <p:cNvPr id="4" name="Slide Number Placeholder 3"/>
          <p:cNvSpPr>
            <a:spLocks noGrp="1"/>
          </p:cNvSpPr>
          <p:nvPr>
            <p:ph type="sldNum" sz="quarter" idx="5"/>
          </p:nvPr>
        </p:nvSpPr>
        <p:spPr/>
        <p:txBody>
          <a:bodyPr/>
          <a:lstStyle/>
          <a:p>
            <a:fld id="{2477A9B7-F165-440A-8A79-CA77E3C03C75}" type="slidenum">
              <a:rPr lang="en-US" smtClean="0"/>
              <a:t>5</a:t>
            </a:fld>
            <a:endParaRPr lang="en-US"/>
          </a:p>
        </p:txBody>
      </p:sp>
    </p:spTree>
    <p:extLst>
      <p:ext uri="{BB962C8B-B14F-4D97-AF65-F5344CB8AC3E}">
        <p14:creationId xmlns:p14="http://schemas.microsoft.com/office/powerpoint/2010/main" val="1160903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existing programs available from DHD#10 – Tobacco Treatment Program and Diabetes Prevention Program but we were not getting many referrals.  The linkages with the dental clinics and medical providers through this project created a great referral system.   Previously tobacco cessation referrals went to the State Quitline.   People were more receptive having a local connection.  </a:t>
            </a:r>
          </a:p>
          <a:p>
            <a:r>
              <a:rPr lang="en-US" dirty="0"/>
              <a:t>Since so many participants were struggling to manage their weight we soon found there were no good resources for support and education,  Spectrum Helth system stepped up and created a program that provided education, hands on learning and social support.  Some comments from participants included:</a:t>
            </a:r>
          </a:p>
          <a:p>
            <a:r>
              <a:rPr lang="en-US" sz="1800" b="0" i="0" u="none" strike="noStrike" baseline="0" dirty="0">
                <a:solidFill>
                  <a:srgbClr val="000000"/>
                </a:solidFill>
                <a:latin typeface="Calibri" panose="020F0502020204030204" pitchFamily="34" charset="0"/>
              </a:rPr>
              <a:t>“</a:t>
            </a:r>
            <a:r>
              <a:rPr lang="en-US" sz="1100" b="0" i="0" u="none" strike="noStrike" baseline="0" dirty="0">
                <a:solidFill>
                  <a:srgbClr val="000000"/>
                </a:solidFill>
                <a:latin typeface="Calibri" panose="020F0502020204030204" pitchFamily="34" charset="0"/>
              </a:rPr>
              <a:t>I enjoyed being able to discuss questions/answers privately with the RD. It was an incentive to do well.” </a:t>
            </a:r>
          </a:p>
          <a:p>
            <a:r>
              <a:rPr lang="en-US" sz="1100" b="0" i="0" u="none" strike="noStrike" baseline="0" dirty="0">
                <a:solidFill>
                  <a:srgbClr val="000000"/>
                </a:solidFill>
                <a:latin typeface="Calibri" panose="020F0502020204030204" pitchFamily="34" charset="0"/>
              </a:rPr>
              <a:t>“Connecting with the health coach weekly helped me focus more on my goals and what I can accomplish.” </a:t>
            </a:r>
          </a:p>
          <a:p>
            <a:endParaRPr lang="en-US" sz="18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477A9B7-F165-440A-8A79-CA77E3C03C75}" type="slidenum">
              <a:rPr lang="en-US" smtClean="0"/>
              <a:t>6</a:t>
            </a:fld>
            <a:endParaRPr lang="en-US"/>
          </a:p>
        </p:txBody>
      </p:sp>
    </p:spTree>
    <p:extLst>
      <p:ext uri="{BB962C8B-B14F-4D97-AF65-F5344CB8AC3E}">
        <p14:creationId xmlns:p14="http://schemas.microsoft.com/office/powerpoint/2010/main" val="2468513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assessment provided insight on how they could improve their practices for helping patients quit smoking.  </a:t>
            </a:r>
          </a:p>
        </p:txBody>
      </p:sp>
      <p:sp>
        <p:nvSpPr>
          <p:cNvPr id="4" name="Slide Number Placeholder 3"/>
          <p:cNvSpPr>
            <a:spLocks noGrp="1"/>
          </p:cNvSpPr>
          <p:nvPr>
            <p:ph type="sldNum" sz="quarter" idx="5"/>
          </p:nvPr>
        </p:nvSpPr>
        <p:spPr/>
        <p:txBody>
          <a:bodyPr/>
          <a:lstStyle/>
          <a:p>
            <a:fld id="{2477A9B7-F165-440A-8A79-CA77E3C03C75}" type="slidenum">
              <a:rPr lang="en-US" smtClean="0"/>
              <a:t>7</a:t>
            </a:fld>
            <a:endParaRPr lang="en-US"/>
          </a:p>
        </p:txBody>
      </p:sp>
    </p:spTree>
    <p:extLst>
      <p:ext uri="{BB962C8B-B14F-4D97-AF65-F5344CB8AC3E}">
        <p14:creationId xmlns:p14="http://schemas.microsoft.com/office/powerpoint/2010/main" val="171500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some of the assessment questions.  </a:t>
            </a:r>
          </a:p>
          <a:p>
            <a:r>
              <a:rPr lang="en-US" dirty="0"/>
              <a:t>Some of the improvements made were in documentation:</a:t>
            </a:r>
          </a:p>
          <a:p>
            <a:r>
              <a:rPr lang="en-US" dirty="0"/>
              <a:t>Patient who uses tobacco has quit date and method documented in the patient’s r</a:t>
            </a:r>
          </a:p>
          <a:p>
            <a:r>
              <a:rPr lang="en-US" dirty="0"/>
              <a:t>record.</a:t>
            </a:r>
          </a:p>
          <a:p>
            <a:r>
              <a:rPr lang="en-US" dirty="0"/>
              <a:t>Follow-up made to the patient regarding quit date, future appointments, etc.</a:t>
            </a:r>
          </a:p>
          <a:p>
            <a:r>
              <a:rPr lang="en-US" dirty="0"/>
              <a:t>DHD#10 referral forms were integrated into their workflow.</a:t>
            </a:r>
          </a:p>
          <a:p>
            <a:r>
              <a:rPr lang="en-US" dirty="0"/>
              <a:t>BFHC dental clinic created a fillable referral form for all of their clinics in their EHR.</a:t>
            </a:r>
          </a:p>
        </p:txBody>
      </p:sp>
      <p:sp>
        <p:nvSpPr>
          <p:cNvPr id="4" name="Slide Number Placeholder 3"/>
          <p:cNvSpPr>
            <a:spLocks noGrp="1"/>
          </p:cNvSpPr>
          <p:nvPr>
            <p:ph type="sldNum" sz="quarter" idx="5"/>
          </p:nvPr>
        </p:nvSpPr>
        <p:spPr/>
        <p:txBody>
          <a:bodyPr/>
          <a:lstStyle/>
          <a:p>
            <a:fld id="{2477A9B7-F165-440A-8A79-CA77E3C03C75}" type="slidenum">
              <a:rPr lang="en-US" smtClean="0"/>
              <a:t>8</a:t>
            </a:fld>
            <a:endParaRPr lang="en-US"/>
          </a:p>
        </p:txBody>
      </p:sp>
    </p:spTree>
    <p:extLst>
      <p:ext uri="{BB962C8B-B14F-4D97-AF65-F5344CB8AC3E}">
        <p14:creationId xmlns:p14="http://schemas.microsoft.com/office/powerpoint/2010/main" val="67976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77A9B7-F165-440A-8A79-CA77E3C03C75}" type="slidenum">
              <a:rPr lang="en-US" smtClean="0"/>
              <a:t>9</a:t>
            </a:fld>
            <a:endParaRPr lang="en-US"/>
          </a:p>
        </p:txBody>
      </p:sp>
    </p:spTree>
    <p:extLst>
      <p:ext uri="{BB962C8B-B14F-4D97-AF65-F5344CB8AC3E}">
        <p14:creationId xmlns:p14="http://schemas.microsoft.com/office/powerpoint/2010/main" val="1972368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8E8CE8-EA41-4B43-8AA4-305A13708FBB}"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6F9AE-8E29-4ABD-B23C-C586B9B5CCE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826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8E8CE8-EA41-4B43-8AA4-305A13708FBB}"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6F9AE-8E29-4ABD-B23C-C586B9B5CCEE}" type="slidenum">
              <a:rPr lang="en-US" smtClean="0"/>
              <a:t>‹#›</a:t>
            </a:fld>
            <a:endParaRPr lang="en-US"/>
          </a:p>
        </p:txBody>
      </p:sp>
    </p:spTree>
    <p:extLst>
      <p:ext uri="{BB962C8B-B14F-4D97-AF65-F5344CB8AC3E}">
        <p14:creationId xmlns:p14="http://schemas.microsoft.com/office/powerpoint/2010/main" val="378156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8E8CE8-EA41-4B43-8AA4-305A13708FBB}"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6F9AE-8E29-4ABD-B23C-C586B9B5CCEE}" type="slidenum">
              <a:rPr lang="en-US" smtClean="0"/>
              <a:t>‹#›</a:t>
            </a:fld>
            <a:endParaRPr lang="en-US"/>
          </a:p>
        </p:txBody>
      </p:sp>
    </p:spTree>
    <p:extLst>
      <p:ext uri="{BB962C8B-B14F-4D97-AF65-F5344CB8AC3E}">
        <p14:creationId xmlns:p14="http://schemas.microsoft.com/office/powerpoint/2010/main" val="801140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8E8CE8-EA41-4B43-8AA4-305A13708FBB}"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6F9AE-8E29-4ABD-B23C-C586B9B5CCEE}" type="slidenum">
              <a:rPr lang="en-US" smtClean="0"/>
              <a:t>‹#›</a:t>
            </a:fld>
            <a:endParaRPr lang="en-US"/>
          </a:p>
        </p:txBody>
      </p:sp>
    </p:spTree>
    <p:extLst>
      <p:ext uri="{BB962C8B-B14F-4D97-AF65-F5344CB8AC3E}">
        <p14:creationId xmlns:p14="http://schemas.microsoft.com/office/powerpoint/2010/main" val="298695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8E8CE8-EA41-4B43-8AA4-305A13708FBB}"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6F9AE-8E29-4ABD-B23C-C586B9B5CCEE}" type="slidenum">
              <a:rPr lang="en-US" smtClean="0"/>
              <a:t>‹#›</a:t>
            </a:fld>
            <a:endParaRPr lang="en-US"/>
          </a:p>
        </p:txBody>
      </p:sp>
    </p:spTree>
    <p:extLst>
      <p:ext uri="{BB962C8B-B14F-4D97-AF65-F5344CB8AC3E}">
        <p14:creationId xmlns:p14="http://schemas.microsoft.com/office/powerpoint/2010/main" val="89917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8E8CE8-EA41-4B43-8AA4-305A13708FBB}"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6F9AE-8E29-4ABD-B23C-C586B9B5CCE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67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8E8CE8-EA41-4B43-8AA4-305A13708FBB}"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6F9AE-8E29-4ABD-B23C-C586B9B5CCEE}" type="slidenum">
              <a:rPr lang="en-US" smtClean="0"/>
              <a:t>‹#›</a:t>
            </a:fld>
            <a:endParaRPr lang="en-US"/>
          </a:p>
        </p:txBody>
      </p:sp>
    </p:spTree>
    <p:extLst>
      <p:ext uri="{BB962C8B-B14F-4D97-AF65-F5344CB8AC3E}">
        <p14:creationId xmlns:p14="http://schemas.microsoft.com/office/powerpoint/2010/main" val="15777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8E8CE8-EA41-4B43-8AA4-305A13708FBB}" type="datetimeFigureOut">
              <a:rPr lang="en-US" smtClean="0"/>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6F9AE-8E29-4ABD-B23C-C586B9B5CCEE}" type="slidenum">
              <a:rPr lang="en-US" smtClean="0"/>
              <a:t>‹#›</a:t>
            </a:fld>
            <a:endParaRPr lang="en-US"/>
          </a:p>
        </p:txBody>
      </p:sp>
    </p:spTree>
    <p:extLst>
      <p:ext uri="{BB962C8B-B14F-4D97-AF65-F5344CB8AC3E}">
        <p14:creationId xmlns:p14="http://schemas.microsoft.com/office/powerpoint/2010/main" val="3002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8E8CE8-EA41-4B43-8AA4-305A13708FBB}" type="datetimeFigureOut">
              <a:rPr lang="en-US" smtClean="0"/>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56F9AE-8E29-4ABD-B23C-C586B9B5CCEE}" type="slidenum">
              <a:rPr lang="en-US" smtClean="0"/>
              <a:t>‹#›</a:t>
            </a:fld>
            <a:endParaRPr lang="en-US"/>
          </a:p>
        </p:txBody>
      </p:sp>
    </p:spTree>
    <p:extLst>
      <p:ext uri="{BB962C8B-B14F-4D97-AF65-F5344CB8AC3E}">
        <p14:creationId xmlns:p14="http://schemas.microsoft.com/office/powerpoint/2010/main" val="566650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08E8CE8-EA41-4B43-8AA4-305A13708FBB}" type="datetimeFigureOut">
              <a:rPr lang="en-US" smtClean="0"/>
              <a:t>6/15/2022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256F9AE-8E29-4ABD-B23C-C586B9B5CCEE}" type="slidenum">
              <a:rPr lang="en-US" smtClean="0"/>
              <a:t>‹#›</a:t>
            </a:fld>
            <a:endParaRPr lang="en-US"/>
          </a:p>
        </p:txBody>
      </p:sp>
    </p:spTree>
    <p:extLst>
      <p:ext uri="{BB962C8B-B14F-4D97-AF65-F5344CB8AC3E}">
        <p14:creationId xmlns:p14="http://schemas.microsoft.com/office/powerpoint/2010/main" val="3054780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12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08E8CE8-EA41-4B43-8AA4-305A13708FBB}" type="datetimeFigureOut">
              <a:rPr lang="en-US" smtClean="0"/>
              <a:t>6/15/2022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256F9AE-8E29-4ABD-B23C-C586B9B5CCEE}" type="slidenum">
              <a:rPr lang="en-US" smtClean="0"/>
              <a:t>‹#›</a:t>
            </a:fld>
            <a:endParaRPr lang="en-US"/>
          </a:p>
        </p:txBody>
      </p:sp>
    </p:spTree>
    <p:extLst>
      <p:ext uri="{BB962C8B-B14F-4D97-AF65-F5344CB8AC3E}">
        <p14:creationId xmlns:p14="http://schemas.microsoft.com/office/powerpoint/2010/main" val="801158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08E8CE8-EA41-4B43-8AA4-305A13708FBB}" type="datetimeFigureOut">
              <a:rPr lang="en-US" smtClean="0"/>
              <a:t>6/15/2022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256F9AE-8E29-4ABD-B23C-C586B9B5CCE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7060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4" r:id="rId8"/>
    <p:sldLayoutId id="2147483680" r:id="rId9"/>
    <p:sldLayoutId id="2147483681" r:id="rId10"/>
    <p:sldLayoutId id="2147483682" r:id="rId11"/>
    <p:sldLayoutId id="214748368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6.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0.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6.xml.rels><?xml version="1.0" encoding="UTF-8" standalone="yes"?>
<Relationships xmlns="http://schemas.openxmlformats.org/package/2006/relationships"><Relationship Id="rId3" Type="http://schemas.openxmlformats.org/officeDocument/2006/relationships/hyperlink" Target="mailto:dnorkoli@dhd10.org"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E65C7-F3CB-42B5-A229-7EE1B67F78CA}"/>
              </a:ext>
            </a:extLst>
          </p:cNvPr>
          <p:cNvSpPr>
            <a:spLocks noGrp="1"/>
          </p:cNvSpPr>
          <p:nvPr>
            <p:ph type="ctrTitle"/>
          </p:nvPr>
        </p:nvSpPr>
        <p:spPr>
          <a:xfrm>
            <a:off x="1129599" y="1825316"/>
            <a:ext cx="6129040" cy="2028403"/>
          </a:xfrm>
        </p:spPr>
        <p:txBody>
          <a:bodyPr anchor="t">
            <a:normAutofit/>
          </a:bodyPr>
          <a:lstStyle/>
          <a:p>
            <a:pPr algn="l"/>
            <a:r>
              <a:rPr lang="en-US" sz="6600" b="1" dirty="0">
                <a:solidFill>
                  <a:schemeClr val="accent3">
                    <a:lumMod val="50000"/>
                  </a:schemeClr>
                </a:solidFill>
              </a:rPr>
              <a:t>Dental Partnering for Heart Health</a:t>
            </a:r>
          </a:p>
        </p:txBody>
      </p:sp>
      <p:grpSp>
        <p:nvGrpSpPr>
          <p:cNvPr id="6" name="Group 5">
            <a:extLst>
              <a:ext uri="{FF2B5EF4-FFF2-40B4-BE49-F238E27FC236}">
                <a16:creationId xmlns:a16="http://schemas.microsoft.com/office/drawing/2014/main" id="{AC03C658-0AFE-479F-9A19-E5B6B00A294F}"/>
              </a:ext>
            </a:extLst>
          </p:cNvPr>
          <p:cNvGrpSpPr/>
          <p:nvPr/>
        </p:nvGrpSpPr>
        <p:grpSpPr>
          <a:xfrm>
            <a:off x="8336801" y="1954342"/>
            <a:ext cx="2725600" cy="1740965"/>
            <a:chOff x="7255266" y="1435094"/>
            <a:chExt cx="3807134" cy="2431790"/>
          </a:xfrm>
        </p:grpSpPr>
        <p:pic>
          <p:nvPicPr>
            <p:cNvPr id="4" name="Picture 3">
              <a:extLst>
                <a:ext uri="{FF2B5EF4-FFF2-40B4-BE49-F238E27FC236}">
                  <a16:creationId xmlns:a16="http://schemas.microsoft.com/office/drawing/2014/main" id="{97C52DE3-8C2D-4D2F-BAC7-1D13072F2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0107" y="1435094"/>
              <a:ext cx="3717534" cy="1096673"/>
            </a:xfrm>
            <a:prstGeom prst="rect">
              <a:avLst/>
            </a:prstGeom>
          </p:spPr>
        </p:pic>
        <p:pic>
          <p:nvPicPr>
            <p:cNvPr id="8" name="Picture 7">
              <a:extLst>
                <a:ext uri="{FF2B5EF4-FFF2-40B4-BE49-F238E27FC236}">
                  <a16:creationId xmlns:a16="http://schemas.microsoft.com/office/drawing/2014/main" id="{58B5E5DD-541E-4A05-BF27-A341F4D461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255266" y="2667786"/>
              <a:ext cx="3807134" cy="1199098"/>
            </a:xfrm>
            <a:prstGeom prst="rect">
              <a:avLst/>
            </a:prstGeom>
            <a:noFill/>
          </p:spPr>
        </p:pic>
      </p:grpSp>
      <p:sp>
        <p:nvSpPr>
          <p:cNvPr id="3" name="TextBox 2">
            <a:extLst>
              <a:ext uri="{FF2B5EF4-FFF2-40B4-BE49-F238E27FC236}">
                <a16:creationId xmlns:a16="http://schemas.microsoft.com/office/drawing/2014/main" id="{73878033-CFB4-4457-8BFF-EE9B871EAEC6}"/>
              </a:ext>
            </a:extLst>
          </p:cNvPr>
          <p:cNvSpPr txBox="1"/>
          <p:nvPr/>
        </p:nvSpPr>
        <p:spPr>
          <a:xfrm>
            <a:off x="1129600" y="4643016"/>
            <a:ext cx="5817955" cy="830997"/>
          </a:xfrm>
          <a:prstGeom prst="rect">
            <a:avLst/>
          </a:prstGeom>
          <a:noFill/>
        </p:spPr>
        <p:txBody>
          <a:bodyPr wrap="square" rtlCol="0">
            <a:spAutoFit/>
          </a:bodyPr>
          <a:lstStyle/>
          <a:p>
            <a:r>
              <a:rPr lang="en-US" sz="2400" b="1" i="1" dirty="0"/>
              <a:t>Donna Norkoli </a:t>
            </a:r>
            <a:r>
              <a:rPr lang="en-US" sz="2400" i="1" dirty="0"/>
              <a:t>| Health Planner Coordinator</a:t>
            </a:r>
          </a:p>
          <a:p>
            <a:r>
              <a:rPr lang="en-US" sz="2400" i="1" dirty="0"/>
              <a:t>District Health Department #10</a:t>
            </a:r>
          </a:p>
        </p:txBody>
      </p:sp>
    </p:spTree>
    <p:extLst>
      <p:ext uri="{BB962C8B-B14F-4D97-AF65-F5344CB8AC3E}">
        <p14:creationId xmlns:p14="http://schemas.microsoft.com/office/powerpoint/2010/main" val="3640947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6DEF8F9-FFEF-4EDB-8A06-8A7884ED4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0747CA7-2579-4FF5-95CF-E3FA65C9E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C63BD94-CA0C-4C27-BB07-89F71DEA2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4820"/>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E171CB1-31DA-4589-A48B-994D5DA53245}"/>
              </a:ext>
            </a:extLst>
          </p:cNvPr>
          <p:cNvSpPr>
            <a:spLocks noGrp="1"/>
          </p:cNvSpPr>
          <p:nvPr>
            <p:ph type="title" idx="4294967295"/>
          </p:nvPr>
        </p:nvSpPr>
        <p:spPr>
          <a:xfrm>
            <a:off x="492370" y="516835"/>
            <a:ext cx="3084844" cy="5772840"/>
          </a:xfrm>
        </p:spPr>
        <p:txBody>
          <a:bodyPr vert="horz" lIns="91440" tIns="45720" rIns="91440" bIns="45720" rtlCol="0" anchor="ctr">
            <a:normAutofit/>
          </a:bodyPr>
          <a:lstStyle/>
          <a:p>
            <a:pPr marR="0" lvl="0">
              <a:spcAft>
                <a:spcPts val="0"/>
              </a:spcAft>
            </a:pPr>
            <a:r>
              <a:rPr lang="en-US" sz="5400" b="1" dirty="0">
                <a:solidFill>
                  <a:srgbClr val="FFFFFF"/>
                </a:solidFill>
                <a:effectLst/>
              </a:rPr>
              <a:t>Impact </a:t>
            </a:r>
            <a:br>
              <a:rPr lang="en-US" sz="5400" b="1" dirty="0">
                <a:solidFill>
                  <a:srgbClr val="FFFFFF"/>
                </a:solidFill>
                <a:effectLst/>
              </a:rPr>
            </a:br>
            <a:r>
              <a:rPr lang="en-US" sz="5400" b="1" dirty="0">
                <a:solidFill>
                  <a:srgbClr val="FFFFFF"/>
                </a:solidFill>
                <a:effectLst/>
              </a:rPr>
              <a:t>on Health Outcomes </a:t>
            </a:r>
            <a:endParaRPr lang="en-US" sz="5400" b="1" dirty="0">
              <a:solidFill>
                <a:srgbClr val="FFFFFF"/>
              </a:solidFill>
            </a:endParaRPr>
          </a:p>
        </p:txBody>
      </p:sp>
      <p:sp>
        <p:nvSpPr>
          <p:cNvPr id="19" name="Rectangle 18">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1ADEC3E0-0E74-47F4-BA15-69E77CE2BC91}"/>
              </a:ext>
            </a:extLst>
          </p:cNvPr>
          <p:cNvGraphicFramePr>
            <a:graphicFrameLocks noGrp="1"/>
          </p:cNvGraphicFramePr>
          <p:nvPr>
            <p:ph idx="4294967295"/>
            <p:extLst>
              <p:ext uri="{D42A27DB-BD31-4B8C-83A1-F6EECF244321}">
                <p14:modId xmlns:p14="http://schemas.microsoft.com/office/powerpoint/2010/main" val="329007847"/>
              </p:ext>
            </p:extLst>
          </p:nvPr>
        </p:nvGraphicFramePr>
        <p:xfrm>
          <a:off x="4243565" y="156480"/>
          <a:ext cx="7789799" cy="6470000"/>
        </p:xfrm>
        <a:graphic>
          <a:graphicData uri="http://schemas.openxmlformats.org/drawingml/2006/table">
            <a:tbl>
              <a:tblPr firstRow="1" firstCol="1" bandRow="1">
                <a:tableStyleId>{8799B23B-EC83-4686-B30A-512413B5E67A}</a:tableStyleId>
              </a:tblPr>
              <a:tblGrid>
                <a:gridCol w="4941039">
                  <a:extLst>
                    <a:ext uri="{9D8B030D-6E8A-4147-A177-3AD203B41FA5}">
                      <a16:colId xmlns:a16="http://schemas.microsoft.com/office/drawing/2014/main" val="3211124550"/>
                    </a:ext>
                  </a:extLst>
                </a:gridCol>
                <a:gridCol w="2848760">
                  <a:extLst>
                    <a:ext uri="{9D8B030D-6E8A-4147-A177-3AD203B41FA5}">
                      <a16:colId xmlns:a16="http://schemas.microsoft.com/office/drawing/2014/main" val="976326870"/>
                    </a:ext>
                  </a:extLst>
                </a:gridCol>
              </a:tblGrid>
              <a:tr h="656350">
                <a:tc>
                  <a:txBody>
                    <a:bodyPr/>
                    <a:lstStyle/>
                    <a:p>
                      <a:pPr marL="0" marR="0">
                        <a:spcBef>
                          <a:spcPts val="0"/>
                        </a:spcBef>
                        <a:spcAft>
                          <a:spcPts val="0"/>
                        </a:spcAft>
                      </a:pPr>
                      <a:r>
                        <a:rPr lang="en-US" sz="1600" b="0" dirty="0">
                          <a:effectLst/>
                        </a:rPr>
                        <a:t>Number of participants successfully enrolled in Live Well for Your Heart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697" marR="18697" marT="0" marB="0" anchor="ctr"/>
                </a:tc>
                <a:tc>
                  <a:txBody>
                    <a:bodyPr/>
                    <a:lstStyle/>
                    <a:p>
                      <a:pPr marL="0" marR="0" algn="ctr">
                        <a:spcBef>
                          <a:spcPts val="0"/>
                        </a:spcBef>
                        <a:spcAft>
                          <a:spcPts val="0"/>
                        </a:spcAft>
                      </a:pPr>
                      <a:r>
                        <a:rPr lang="en-US" sz="2400" b="1" dirty="0">
                          <a:effectLst/>
                        </a:rPr>
                        <a:t>577</a:t>
                      </a:r>
                      <a:r>
                        <a:rPr lang="en-US" sz="2400" b="0" dirty="0">
                          <a:effectLst/>
                        </a:rPr>
                        <a:t>  </a:t>
                      </a:r>
                    </a:p>
                  </a:txBody>
                  <a:tcPr marL="18697" marR="18697" marT="0" marB="0" anchor="ctr"/>
                </a:tc>
                <a:extLst>
                  <a:ext uri="{0D108BD9-81ED-4DB2-BD59-A6C34878D82A}">
                    <a16:rowId xmlns:a16="http://schemas.microsoft.com/office/drawing/2014/main" val="1803339165"/>
                  </a:ext>
                </a:extLst>
              </a:tr>
              <a:tr h="656350">
                <a:tc>
                  <a:txBody>
                    <a:bodyPr/>
                    <a:lstStyle/>
                    <a:p>
                      <a:pPr marL="0" marR="0">
                        <a:spcBef>
                          <a:spcPts val="0"/>
                        </a:spcBef>
                        <a:spcAft>
                          <a:spcPts val="0"/>
                        </a:spcAft>
                      </a:pPr>
                      <a:r>
                        <a:rPr lang="en-US" sz="1600" b="0" dirty="0">
                          <a:effectLst/>
                        </a:rPr>
                        <a:t>Number of participants who remained active with heart age tracked over time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697" marR="18697" marT="0" marB="0" anchor="ctr"/>
                </a:tc>
                <a:tc>
                  <a:txBody>
                    <a:bodyPr/>
                    <a:lstStyle/>
                    <a:p>
                      <a:pPr marL="0" marR="0" algn="ctr">
                        <a:spcBef>
                          <a:spcPts val="0"/>
                        </a:spcBef>
                        <a:spcAft>
                          <a:spcPts val="0"/>
                        </a:spcAft>
                      </a:pPr>
                      <a:r>
                        <a:rPr lang="en-US" sz="2000" b="1" dirty="0">
                          <a:effectLst/>
                        </a:rPr>
                        <a:t>399</a:t>
                      </a:r>
                      <a:r>
                        <a:rPr lang="en-US" sz="2000" b="0" dirty="0">
                          <a:effectLst/>
                        </a:rPr>
                        <a:t>  (69%)</a:t>
                      </a:r>
                    </a:p>
                  </a:txBody>
                  <a:tcPr marL="18697" marR="18697" marT="0" marB="0" anchor="ctr"/>
                </a:tc>
                <a:extLst>
                  <a:ext uri="{0D108BD9-81ED-4DB2-BD59-A6C34878D82A}">
                    <a16:rowId xmlns:a16="http://schemas.microsoft.com/office/drawing/2014/main" val="1080799988"/>
                  </a:ext>
                </a:extLst>
              </a:tr>
              <a:tr h="449392">
                <a:tc>
                  <a:txBody>
                    <a:bodyPr/>
                    <a:lstStyle/>
                    <a:p>
                      <a:pPr marL="0" marR="0">
                        <a:spcBef>
                          <a:spcPts val="0"/>
                        </a:spcBef>
                        <a:spcAft>
                          <a:spcPts val="0"/>
                        </a:spcAft>
                      </a:pPr>
                      <a:r>
                        <a:rPr lang="en-US" sz="1600" b="0" dirty="0">
                          <a:effectLst/>
                        </a:rPr>
                        <a:t>Average % improvement in Heart Age for participants tracked over time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697" marR="18697" marT="0" marB="0" anchor="ctr"/>
                </a:tc>
                <a:tc>
                  <a:txBody>
                    <a:bodyPr/>
                    <a:lstStyle/>
                    <a:p>
                      <a:pPr marL="0" marR="0" algn="ctr">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12.3%</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8697" marR="18697" marT="0" marB="0" anchor="ctr"/>
                </a:tc>
                <a:extLst>
                  <a:ext uri="{0D108BD9-81ED-4DB2-BD59-A6C34878D82A}">
                    <a16:rowId xmlns:a16="http://schemas.microsoft.com/office/drawing/2014/main" val="4248017544"/>
                  </a:ext>
                </a:extLst>
              </a:tr>
              <a:tr h="656350">
                <a:tc>
                  <a:txBody>
                    <a:bodyPr/>
                    <a:lstStyle/>
                    <a:p>
                      <a:pPr marL="0" marR="0">
                        <a:spcBef>
                          <a:spcPts val="0"/>
                        </a:spcBef>
                        <a:spcAft>
                          <a:spcPts val="0"/>
                        </a:spcAft>
                      </a:pPr>
                      <a:r>
                        <a:rPr lang="en-US" sz="1600" b="0" dirty="0">
                          <a:effectLst/>
                        </a:rPr>
                        <a:t>Participants who achieved a 5% or greater improvement in Heart Age by the end of the project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697" marR="18697" marT="0" marB="0" anchor="ctr"/>
                </a:tc>
                <a:tc>
                  <a:txBody>
                    <a:bodyPr/>
                    <a:lstStyle/>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87</a:t>
                      </a:r>
                      <a:r>
                        <a:rPr lang="en-US" sz="1600" b="0" dirty="0">
                          <a:effectLst/>
                          <a:latin typeface="Calibri" panose="020F0502020204030204" pitchFamily="34" charset="0"/>
                          <a:ea typeface="Calibri" panose="020F0502020204030204" pitchFamily="34" charset="0"/>
                          <a:cs typeface="Times New Roman" panose="02020603050405020304" pitchFamily="18" charset="0"/>
                        </a:rPr>
                        <a:t> Total</a:t>
                      </a:r>
                    </a:p>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22%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of participants</a:t>
                      </a:r>
                    </a:p>
                    <a:p>
                      <a:pPr marL="0" marR="0" algn="ctr">
                        <a:spcBef>
                          <a:spcPts val="0"/>
                        </a:spcBef>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 tracked over time</a:t>
                      </a:r>
                    </a:p>
                  </a:txBody>
                  <a:tcPr marL="18697" marR="18697" marT="0" marB="0" anchor="ctr"/>
                </a:tc>
                <a:extLst>
                  <a:ext uri="{0D108BD9-81ED-4DB2-BD59-A6C34878D82A}">
                    <a16:rowId xmlns:a16="http://schemas.microsoft.com/office/drawing/2014/main" val="3127097789"/>
                  </a:ext>
                </a:extLst>
              </a:tr>
              <a:tr h="656350">
                <a:tc>
                  <a:txBody>
                    <a:bodyPr/>
                    <a:lstStyle/>
                    <a:p>
                      <a:pPr marL="0" marR="0">
                        <a:spcBef>
                          <a:spcPts val="0"/>
                        </a:spcBef>
                        <a:spcAft>
                          <a:spcPts val="0"/>
                        </a:spcAft>
                      </a:pPr>
                      <a:r>
                        <a:rPr lang="en-US" sz="1600" b="0" dirty="0">
                          <a:effectLst/>
                        </a:rPr>
                        <a:t>Number participants with improvements to their BMI by the end of the project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697" marR="18697" marT="0" marB="0" anchor="ctr"/>
                </a:tc>
                <a:tc>
                  <a:txBody>
                    <a:bodyPr/>
                    <a:lstStyle/>
                    <a:p>
                      <a:pPr marL="0" marR="0" algn="ctr">
                        <a:spcBef>
                          <a:spcPts val="0"/>
                        </a:spcBef>
                        <a:spcAft>
                          <a:spcPts val="0"/>
                        </a:spcAft>
                      </a:pPr>
                      <a:r>
                        <a:rPr lang="en-US" sz="2000" b="1" dirty="0">
                          <a:effectLst/>
                        </a:rPr>
                        <a:t>173</a:t>
                      </a:r>
                      <a:r>
                        <a:rPr lang="en-US" sz="2000" b="0" dirty="0">
                          <a:effectLst/>
                        </a:rPr>
                        <a:t> (43%) </a:t>
                      </a:r>
                    </a:p>
                  </a:txBody>
                  <a:tcPr marL="18697" marR="18697" marT="0" marB="0" anchor="ctr"/>
                </a:tc>
                <a:extLst>
                  <a:ext uri="{0D108BD9-81ED-4DB2-BD59-A6C34878D82A}">
                    <a16:rowId xmlns:a16="http://schemas.microsoft.com/office/drawing/2014/main" val="2538672283"/>
                  </a:ext>
                </a:extLst>
              </a:tr>
              <a:tr h="656350">
                <a:tc>
                  <a:txBody>
                    <a:bodyPr/>
                    <a:lstStyle/>
                    <a:p>
                      <a:pPr marL="0" marR="0">
                        <a:spcBef>
                          <a:spcPts val="0"/>
                        </a:spcBef>
                        <a:spcAft>
                          <a:spcPts val="0"/>
                        </a:spcAft>
                      </a:pPr>
                      <a:r>
                        <a:rPr lang="en-US" sz="1600" b="0" dirty="0">
                          <a:effectLst/>
                        </a:rPr>
                        <a:t>Number of participants with improvements to their Blood Pressure by the end of the project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697" marR="18697" marT="0" marB="0" anchor="ctr"/>
                </a:tc>
                <a:tc>
                  <a:txBody>
                    <a:bodyPr/>
                    <a:lstStyle/>
                    <a:p>
                      <a:pPr marL="0" marR="0" algn="ctr">
                        <a:spcBef>
                          <a:spcPts val="0"/>
                        </a:spcBef>
                        <a:spcAft>
                          <a:spcPts val="0"/>
                        </a:spcAft>
                      </a:pPr>
                      <a:r>
                        <a:rPr lang="en-US" sz="2000" b="1" dirty="0">
                          <a:effectLst/>
                        </a:rPr>
                        <a:t>152</a:t>
                      </a:r>
                      <a:r>
                        <a:rPr lang="en-US" sz="2000" b="0" dirty="0">
                          <a:effectLst/>
                        </a:rPr>
                        <a:t> (38%)</a:t>
                      </a:r>
                    </a:p>
                  </a:txBody>
                  <a:tcPr marL="18697" marR="18697" marT="0" marB="0" anchor="ctr"/>
                </a:tc>
                <a:extLst>
                  <a:ext uri="{0D108BD9-81ED-4DB2-BD59-A6C34878D82A}">
                    <a16:rowId xmlns:a16="http://schemas.microsoft.com/office/drawing/2014/main" val="2181669848"/>
                  </a:ext>
                </a:extLst>
              </a:tr>
              <a:tr h="656350">
                <a:tc>
                  <a:txBody>
                    <a:bodyPr/>
                    <a:lstStyle/>
                    <a:p>
                      <a:pPr marL="0" marR="0">
                        <a:spcBef>
                          <a:spcPts val="0"/>
                        </a:spcBef>
                        <a:spcAft>
                          <a:spcPts val="0"/>
                        </a:spcAft>
                      </a:pPr>
                      <a:r>
                        <a:rPr lang="en-US" sz="1600" b="0" dirty="0">
                          <a:effectLst/>
                        </a:rPr>
                        <a:t>Number of participants tracked over time with a diagnosis of Diabetes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697" marR="18697" marT="0" marB="0" anchor="ctr"/>
                </a:tc>
                <a:tc>
                  <a:txBody>
                    <a:bodyPr/>
                    <a:lstStyle/>
                    <a:p>
                      <a:pPr marL="0" marR="0" algn="ctr">
                        <a:spcBef>
                          <a:spcPts val="0"/>
                        </a:spcBef>
                        <a:spcAft>
                          <a:spcPts val="0"/>
                        </a:spcAft>
                      </a:pPr>
                      <a:r>
                        <a:rPr lang="en-US" sz="2000" b="1" dirty="0">
                          <a:effectLst/>
                        </a:rPr>
                        <a:t>103</a:t>
                      </a:r>
                      <a:r>
                        <a:rPr lang="en-US" sz="2000" b="0" dirty="0">
                          <a:effectLst/>
                        </a:rPr>
                        <a:t>  (26%)</a:t>
                      </a:r>
                    </a:p>
                  </a:txBody>
                  <a:tcPr marL="18697" marR="18697" marT="0" marB="0" anchor="ctr"/>
                </a:tc>
                <a:extLst>
                  <a:ext uri="{0D108BD9-81ED-4DB2-BD59-A6C34878D82A}">
                    <a16:rowId xmlns:a16="http://schemas.microsoft.com/office/drawing/2014/main" val="142298733"/>
                  </a:ext>
                </a:extLst>
              </a:tr>
              <a:tr h="656350">
                <a:tc>
                  <a:txBody>
                    <a:bodyPr/>
                    <a:lstStyle/>
                    <a:p>
                      <a:pPr marL="0" marR="0">
                        <a:spcBef>
                          <a:spcPts val="0"/>
                        </a:spcBef>
                        <a:spcAft>
                          <a:spcPts val="0"/>
                        </a:spcAft>
                      </a:pPr>
                      <a:r>
                        <a:rPr lang="en-US" sz="1600" b="0" dirty="0">
                          <a:effectLst/>
                        </a:rPr>
                        <a:t>Number of participants with a diagnosis of diabetes that improved their HbA1c control by the end of the project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697" marR="18697" marT="0" marB="0" anchor="ctr"/>
                </a:tc>
                <a:tc>
                  <a:txBody>
                    <a:bodyPr/>
                    <a:lstStyle/>
                    <a:p>
                      <a:pPr marL="0" marR="0" algn="l">
                        <a:spcBef>
                          <a:spcPts val="0"/>
                        </a:spcBef>
                        <a:spcAft>
                          <a:spcPts val="0"/>
                        </a:spcAft>
                      </a:pPr>
                      <a:r>
                        <a:rPr lang="en-US" sz="2000" b="0" dirty="0">
                          <a:effectLst/>
                        </a:rPr>
                        <a:t>21 </a:t>
                      </a:r>
                      <a:r>
                        <a:rPr lang="en-US" sz="1600" b="0" dirty="0">
                          <a:effectLst/>
                        </a:rPr>
                        <a:t>participants that we know of improved their A1c</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697" marR="18697" marT="0" marB="0" anchor="ctr"/>
                </a:tc>
                <a:extLst>
                  <a:ext uri="{0D108BD9-81ED-4DB2-BD59-A6C34878D82A}">
                    <a16:rowId xmlns:a16="http://schemas.microsoft.com/office/drawing/2014/main" val="2805023162"/>
                  </a:ext>
                </a:extLst>
              </a:tr>
              <a:tr h="656350">
                <a:tc>
                  <a:txBody>
                    <a:bodyPr/>
                    <a:lstStyle/>
                    <a:p>
                      <a:pPr marL="0" marR="0">
                        <a:spcBef>
                          <a:spcPts val="0"/>
                        </a:spcBef>
                        <a:spcAft>
                          <a:spcPts val="0"/>
                        </a:spcAft>
                      </a:pPr>
                      <a:r>
                        <a:rPr lang="en-US" sz="1600" b="0" dirty="0">
                          <a:effectLst/>
                        </a:rPr>
                        <a:t>Number of participants tracked over time identified as smoking cigarettes at start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697" marR="18697" marT="0" marB="0" anchor="ctr"/>
                </a:tc>
                <a:tc>
                  <a:txBody>
                    <a:bodyPr/>
                    <a:lstStyle/>
                    <a:p>
                      <a:pPr marL="0" marR="0" algn="ctr">
                        <a:spcBef>
                          <a:spcPts val="0"/>
                        </a:spcBef>
                        <a:spcAft>
                          <a:spcPts val="0"/>
                        </a:spcAft>
                      </a:pPr>
                      <a:r>
                        <a:rPr lang="en-US" sz="2000" b="1" dirty="0">
                          <a:effectLst/>
                        </a:rPr>
                        <a:t>145</a:t>
                      </a:r>
                      <a:r>
                        <a:rPr lang="en-US" sz="2000" b="0" dirty="0">
                          <a:effectLst/>
                        </a:rPr>
                        <a:t> (36%) </a:t>
                      </a:r>
                    </a:p>
                  </a:txBody>
                  <a:tcPr marL="18697" marR="18697" marT="0" marB="0" anchor="ctr"/>
                </a:tc>
                <a:extLst>
                  <a:ext uri="{0D108BD9-81ED-4DB2-BD59-A6C34878D82A}">
                    <a16:rowId xmlns:a16="http://schemas.microsoft.com/office/drawing/2014/main" val="3890881972"/>
                  </a:ext>
                </a:extLst>
              </a:tr>
              <a:tr h="656350">
                <a:tc>
                  <a:txBody>
                    <a:bodyPr/>
                    <a:lstStyle/>
                    <a:p>
                      <a:pPr marL="0" marR="0">
                        <a:spcBef>
                          <a:spcPts val="0"/>
                        </a:spcBef>
                        <a:spcAft>
                          <a:spcPts val="0"/>
                        </a:spcAft>
                      </a:pPr>
                      <a:r>
                        <a:rPr lang="en-US" sz="1400" b="0" dirty="0">
                          <a:effectLst/>
                        </a:rPr>
                        <a:t>Number of participants identified as smoking cigarettes at start who quit smoking by the end of the project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697" marR="18697" marT="0" marB="0" anchor="ctr"/>
                </a:tc>
                <a:tc>
                  <a:txBody>
                    <a:bodyPr/>
                    <a:lstStyle/>
                    <a:p>
                      <a:pPr marL="0" marR="0" lvl="0" indent="0" algn="ctr">
                        <a:spcBef>
                          <a:spcPts val="0"/>
                        </a:spcBef>
                        <a:spcAft>
                          <a:spcPts val="0"/>
                        </a:spcAft>
                        <a:buFont typeface="+mj-lt"/>
                        <a:buNone/>
                      </a:pPr>
                      <a:r>
                        <a:rPr lang="en-US" sz="2000" b="1" dirty="0">
                          <a:effectLst/>
                        </a:rPr>
                        <a:t>27</a:t>
                      </a:r>
                      <a:r>
                        <a:rPr lang="en-US" sz="2000" b="0" dirty="0">
                          <a:effectLst/>
                        </a:rPr>
                        <a:t> (19%) </a:t>
                      </a:r>
                    </a:p>
                  </a:txBody>
                  <a:tcPr marL="18697" marR="18697" marT="0" marB="0" anchor="ctr"/>
                </a:tc>
                <a:extLst>
                  <a:ext uri="{0D108BD9-81ED-4DB2-BD59-A6C34878D82A}">
                    <a16:rowId xmlns:a16="http://schemas.microsoft.com/office/drawing/2014/main" val="2354936532"/>
                  </a:ext>
                </a:extLst>
              </a:tr>
            </a:tbl>
          </a:graphicData>
        </a:graphic>
      </p:graphicFrame>
    </p:spTree>
    <p:extLst>
      <p:ext uri="{BB962C8B-B14F-4D97-AF65-F5344CB8AC3E}">
        <p14:creationId xmlns:p14="http://schemas.microsoft.com/office/powerpoint/2010/main" val="1239366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1CB1-31DA-4589-A48B-994D5DA53245}"/>
              </a:ext>
            </a:extLst>
          </p:cNvPr>
          <p:cNvSpPr>
            <a:spLocks noGrp="1"/>
          </p:cNvSpPr>
          <p:nvPr>
            <p:ph type="title"/>
          </p:nvPr>
        </p:nvSpPr>
        <p:spPr>
          <a:xfrm>
            <a:off x="2441842" y="244663"/>
            <a:ext cx="7308315" cy="1434415"/>
          </a:xfrm>
        </p:spPr>
        <p:txBody>
          <a:bodyPr anchor="b">
            <a:noAutofit/>
          </a:bodyPr>
          <a:lstStyle/>
          <a:p>
            <a:pPr marL="342900" marR="0" lvl="0" indent="-342900" algn="ctr">
              <a:spcBef>
                <a:spcPts val="0"/>
              </a:spcBef>
              <a:spcAft>
                <a:spcPts val="0"/>
              </a:spcAft>
            </a:pPr>
            <a:r>
              <a:rPr lang="en-US" sz="5200" dirty="0">
                <a:effectLst/>
                <a:ea typeface="Calibri" panose="020F0502020204030204" pitchFamily="34" charset="0"/>
                <a:cs typeface="Times New Roman" panose="02020603050405020304" pitchFamily="18" charset="0"/>
              </a:rPr>
              <a:t>Challenges, Successes, and Lessons </a:t>
            </a:r>
            <a:r>
              <a:rPr lang="en-US" sz="5200" dirty="0">
                <a:ea typeface="Calibri" panose="020F0502020204030204" pitchFamily="34" charset="0"/>
                <a:cs typeface="Times New Roman" panose="02020603050405020304" pitchFamily="18" charset="0"/>
              </a:rPr>
              <a:t>L</a:t>
            </a:r>
            <a:r>
              <a:rPr lang="en-US" sz="5200" dirty="0">
                <a:effectLst/>
                <a:ea typeface="Calibri" panose="020F0502020204030204" pitchFamily="34" charset="0"/>
                <a:cs typeface="Times New Roman" panose="02020603050405020304" pitchFamily="18" charset="0"/>
              </a:rPr>
              <a:t>earned</a:t>
            </a:r>
            <a:endParaRPr lang="en-US" sz="5200" dirty="0"/>
          </a:p>
        </p:txBody>
      </p:sp>
      <p:sp>
        <p:nvSpPr>
          <p:cNvPr id="5" name="Content Placeholder 4">
            <a:extLst>
              <a:ext uri="{FF2B5EF4-FFF2-40B4-BE49-F238E27FC236}">
                <a16:creationId xmlns:a16="http://schemas.microsoft.com/office/drawing/2014/main" id="{607E6C81-F658-40AB-AEBF-8BF0D6807714}"/>
              </a:ext>
            </a:extLst>
          </p:cNvPr>
          <p:cNvSpPr>
            <a:spLocks noGrp="1"/>
          </p:cNvSpPr>
          <p:nvPr>
            <p:ph idx="1"/>
          </p:nvPr>
        </p:nvSpPr>
        <p:spPr>
          <a:xfrm>
            <a:off x="1220875" y="1881025"/>
            <a:ext cx="10249866" cy="898390"/>
          </a:xfrm>
        </p:spPr>
        <p:txBody>
          <a:bodyPr anchor="t">
            <a:normAutofit lnSpcReduction="10000"/>
          </a:bodyPr>
          <a:lstStyle/>
          <a:p>
            <a:pPr marL="0" indent="0">
              <a:lnSpc>
                <a:spcPct val="100000"/>
              </a:lnSpc>
              <a:spcBef>
                <a:spcPts val="0"/>
              </a:spcBef>
              <a:spcAft>
                <a:spcPts val="0"/>
              </a:spcAft>
              <a:buNone/>
            </a:pPr>
            <a:r>
              <a:rPr lang="en-US" sz="2800" dirty="0">
                <a:effectLst/>
                <a:latin typeface="Calibri" panose="020F0502020204030204" pitchFamily="34" charset="0"/>
                <a:ea typeface="Calibri" panose="020F0502020204030204" pitchFamily="34" charset="0"/>
              </a:rPr>
              <a:t>The year 2 and 3 screening period was largely impeded by the ongoing COVID-19 pandemic</a:t>
            </a:r>
          </a:p>
        </p:txBody>
      </p:sp>
      <p:sp>
        <p:nvSpPr>
          <p:cNvPr id="7" name="Content Placeholder 4">
            <a:extLst>
              <a:ext uri="{FF2B5EF4-FFF2-40B4-BE49-F238E27FC236}">
                <a16:creationId xmlns:a16="http://schemas.microsoft.com/office/drawing/2014/main" id="{9A139C1F-78C5-4DB0-A91D-465814FFF42D}"/>
              </a:ext>
            </a:extLst>
          </p:cNvPr>
          <p:cNvSpPr txBox="1">
            <a:spLocks/>
          </p:cNvSpPr>
          <p:nvPr/>
        </p:nvSpPr>
        <p:spPr>
          <a:xfrm>
            <a:off x="1375484" y="2906122"/>
            <a:ext cx="6472377" cy="3179390"/>
          </a:xfrm>
          <a:prstGeom prst="rect">
            <a:avLst/>
          </a:prstGeom>
        </p:spPr>
        <p:txBody>
          <a:bodyPr vert="horz" lIns="0" tIns="45720" rIns="0" bIns="45720" rtlCol="0" anchor="t">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nSpc>
                <a:spcPct val="110000"/>
              </a:lnSpc>
              <a:spcBef>
                <a:spcPts val="0"/>
              </a:spcBef>
              <a:spcAft>
                <a:spcPts val="600"/>
              </a:spcAft>
            </a:pPr>
            <a:r>
              <a:rPr lang="en-US" sz="2400" dirty="0">
                <a:latin typeface="Calibri" panose="020F0502020204030204" pitchFamily="34" charset="0"/>
              </a:rPr>
              <a:t>Dental clinics shut down</a:t>
            </a:r>
          </a:p>
          <a:p>
            <a:pPr lvl="1">
              <a:lnSpc>
                <a:spcPct val="110000"/>
              </a:lnSpc>
              <a:spcBef>
                <a:spcPts val="0"/>
              </a:spcBef>
              <a:spcAft>
                <a:spcPts val="600"/>
              </a:spcAft>
            </a:pPr>
            <a:r>
              <a:rPr lang="en-US" sz="2400" dirty="0">
                <a:latin typeface="Calibri" panose="020F0502020204030204" pitchFamily="34" charset="0"/>
              </a:rPr>
              <a:t>Family Health Care Staff and DHD#10 staff were assigned to covid-related activities</a:t>
            </a:r>
          </a:p>
          <a:p>
            <a:pPr lvl="1">
              <a:lnSpc>
                <a:spcPct val="110000"/>
              </a:lnSpc>
              <a:spcBef>
                <a:spcPts val="0"/>
              </a:spcBef>
              <a:spcAft>
                <a:spcPts val="600"/>
              </a:spcAft>
            </a:pPr>
            <a:r>
              <a:rPr lang="en-US" sz="2400" dirty="0">
                <a:latin typeface="Calibri" panose="020F0502020204030204" pitchFamily="34" charset="0"/>
              </a:rPr>
              <a:t>Fit 4 U went virtual – Broadband access was a significant barrier</a:t>
            </a:r>
          </a:p>
          <a:p>
            <a:pPr lvl="1">
              <a:lnSpc>
                <a:spcPct val="110000"/>
              </a:lnSpc>
              <a:spcBef>
                <a:spcPts val="0"/>
              </a:spcBef>
              <a:spcAft>
                <a:spcPts val="600"/>
              </a:spcAft>
            </a:pPr>
            <a:r>
              <a:rPr lang="en-US" sz="2400" dirty="0">
                <a:latin typeface="Calibri" panose="020F0502020204030204" pitchFamily="34" charset="0"/>
              </a:rPr>
              <a:t>People did not want to come to health care facilities for non-essential services and some sites were closed to non-essential services</a:t>
            </a:r>
          </a:p>
          <a:p>
            <a:pPr lvl="1">
              <a:lnSpc>
                <a:spcPct val="110000"/>
              </a:lnSpc>
              <a:spcBef>
                <a:spcPts val="0"/>
              </a:spcBef>
              <a:spcAft>
                <a:spcPts val="600"/>
              </a:spcAft>
            </a:pPr>
            <a:r>
              <a:rPr lang="en-US" sz="2400" dirty="0">
                <a:latin typeface="Calibri" panose="020F0502020204030204" pitchFamily="34" charset="0"/>
              </a:rPr>
              <a:t>When dental clinics reopened there was a severe workforce shortage</a:t>
            </a:r>
          </a:p>
        </p:txBody>
      </p:sp>
      <p:pic>
        <p:nvPicPr>
          <p:cNvPr id="6" name="Picture 5">
            <a:extLst>
              <a:ext uri="{FF2B5EF4-FFF2-40B4-BE49-F238E27FC236}">
                <a16:creationId xmlns:a16="http://schemas.microsoft.com/office/drawing/2014/main" id="{7F99B663-2A11-453F-B734-79A5656A8130}"/>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7724582" y="2717271"/>
            <a:ext cx="3246543" cy="3185811"/>
          </a:xfrm>
          <a:prstGeom prst="rect">
            <a:avLst/>
          </a:prstGeom>
        </p:spPr>
      </p:pic>
    </p:spTree>
    <p:extLst>
      <p:ext uri="{BB962C8B-B14F-4D97-AF65-F5344CB8AC3E}">
        <p14:creationId xmlns:p14="http://schemas.microsoft.com/office/powerpoint/2010/main" val="166163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1CB1-31DA-4589-A48B-994D5DA53245}"/>
              </a:ext>
            </a:extLst>
          </p:cNvPr>
          <p:cNvSpPr>
            <a:spLocks noGrp="1"/>
          </p:cNvSpPr>
          <p:nvPr>
            <p:ph type="title"/>
          </p:nvPr>
        </p:nvSpPr>
        <p:spPr>
          <a:xfrm>
            <a:off x="412811" y="2442580"/>
            <a:ext cx="3253666" cy="1972840"/>
          </a:xfrm>
        </p:spPr>
        <p:txBody>
          <a:bodyPr anchor="t">
            <a:normAutofit/>
          </a:bodyPr>
          <a:lstStyle/>
          <a:p>
            <a:pPr marR="0" lvl="0">
              <a:spcBef>
                <a:spcPts val="0"/>
              </a:spcBef>
              <a:spcAft>
                <a:spcPts val="0"/>
              </a:spcAft>
            </a:pPr>
            <a:r>
              <a:rPr lang="en-US" sz="4600" b="1" dirty="0">
                <a:solidFill>
                  <a:schemeClr val="bg1"/>
                </a:solidFill>
              </a:rPr>
              <a:t>Workarounds to meet the challenges </a:t>
            </a:r>
          </a:p>
        </p:txBody>
      </p:sp>
      <p:sp>
        <p:nvSpPr>
          <p:cNvPr id="5" name="Content Placeholder 4">
            <a:extLst>
              <a:ext uri="{FF2B5EF4-FFF2-40B4-BE49-F238E27FC236}">
                <a16:creationId xmlns:a16="http://schemas.microsoft.com/office/drawing/2014/main" id="{607E6C81-F658-40AB-AEBF-8BF0D6807714}"/>
              </a:ext>
            </a:extLst>
          </p:cNvPr>
          <p:cNvSpPr>
            <a:spLocks noGrp="1"/>
          </p:cNvSpPr>
          <p:nvPr>
            <p:ph idx="1"/>
          </p:nvPr>
        </p:nvSpPr>
        <p:spPr>
          <a:xfrm>
            <a:off x="4347839" y="589476"/>
            <a:ext cx="7503850" cy="6130919"/>
          </a:xfrm>
        </p:spPr>
        <p:txBody>
          <a:bodyPr anchor="t">
            <a:noAutofit/>
          </a:bodyPr>
          <a:lstStyle/>
          <a:p>
            <a:pPr marL="230188" indent="-230188">
              <a:lnSpc>
                <a:spcPct val="100000"/>
              </a:lnSpc>
              <a:spcBef>
                <a:spcPts val="0"/>
              </a:spcBef>
              <a:spcAft>
                <a:spcPts val="6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Baldwin Family Health Care (BFHC) switched to conducting screenings at the medical provider appointments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30188" indent="-230188">
              <a:lnSpc>
                <a:spcPct val="100000"/>
              </a:lnSpc>
              <a:spcBef>
                <a:spcPts val="0"/>
              </a:spcBef>
              <a:spcAft>
                <a:spcPts val="6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Some of the heart age screenings were conducted by phone</a:t>
            </a:r>
          </a:p>
          <a:p>
            <a:pPr marL="230188" indent="-230188">
              <a:lnSpc>
                <a:spcPct val="100000"/>
              </a:lnSpc>
              <a:spcBef>
                <a:spcPts val="0"/>
              </a:spcBef>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We offered incentives for participation</a:t>
            </a:r>
          </a:p>
          <a:p>
            <a:pPr marL="230188" indent="-230188">
              <a:lnSpc>
                <a:spcPct val="100000"/>
              </a:lnSpc>
              <a:spcBef>
                <a:spcPts val="0"/>
              </a:spcBef>
              <a:spcAft>
                <a:spcPts val="6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We increased communications by social media, email and regular mailings – Facebook boosts, program announcements and quarterly newsletters</a:t>
            </a:r>
          </a:p>
          <a:p>
            <a:pPr marL="230188" indent="-230188">
              <a:lnSpc>
                <a:spcPct val="100000"/>
              </a:lnSpc>
              <a:spcBef>
                <a:spcPts val="0"/>
              </a:spcBef>
              <a:spcAft>
                <a:spcPts val="6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A survey was created to determine barriers and challenges to participation in CVD risk reduction and lifestyle behavioral change programs </a:t>
            </a:r>
          </a:p>
          <a:p>
            <a:pPr marL="230188" indent="-230188">
              <a:lnSpc>
                <a:spcPct val="100000"/>
              </a:lnSpc>
              <a:spcBef>
                <a:spcPts val="0"/>
              </a:spcBef>
              <a:spcAft>
                <a:spcPts val="6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 goal setting sheet </a:t>
            </a:r>
            <a:r>
              <a:rPr lang="en-US" sz="2400">
                <a:effectLst/>
                <a:latin typeface="Calibri" panose="020F0502020204030204" pitchFamily="34" charset="0"/>
                <a:ea typeface="Calibri" panose="020F0502020204030204" pitchFamily="34" charset="0"/>
                <a:cs typeface="Times New Roman" panose="02020603050405020304" pitchFamily="18" charset="0"/>
              </a:rPr>
              <a:t>was created to </a:t>
            </a:r>
            <a:r>
              <a:rPr lang="en-US" sz="2400" dirty="0">
                <a:effectLst/>
                <a:latin typeface="Calibri" panose="020F0502020204030204" pitchFamily="34" charset="0"/>
                <a:ea typeface="Calibri" panose="020F0502020204030204" pitchFamily="34" charset="0"/>
                <a:cs typeface="Times New Roman" panose="02020603050405020304" pitchFamily="18" charset="0"/>
              </a:rPr>
              <a:t>encourage participant buy-in and commitment to lifestyle change</a:t>
            </a:r>
          </a:p>
        </p:txBody>
      </p:sp>
    </p:spTree>
    <p:extLst>
      <p:ext uri="{BB962C8B-B14F-4D97-AF65-F5344CB8AC3E}">
        <p14:creationId xmlns:p14="http://schemas.microsoft.com/office/powerpoint/2010/main" val="539037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1CB1-31DA-4589-A48B-994D5DA53245}"/>
              </a:ext>
            </a:extLst>
          </p:cNvPr>
          <p:cNvSpPr>
            <a:spLocks noGrp="1"/>
          </p:cNvSpPr>
          <p:nvPr>
            <p:ph type="title"/>
          </p:nvPr>
        </p:nvSpPr>
        <p:spPr>
          <a:xfrm>
            <a:off x="1158099" y="850480"/>
            <a:ext cx="10010009" cy="765255"/>
          </a:xfrm>
        </p:spPr>
        <p:txBody>
          <a:bodyPr anchor="t">
            <a:noAutofit/>
          </a:bodyPr>
          <a:lstStyle/>
          <a:p>
            <a:pPr marL="342900" marR="0" lvl="0" indent="-342900" algn="ctr">
              <a:spcBef>
                <a:spcPts val="0"/>
              </a:spcBef>
              <a:spcAft>
                <a:spcPts val="0"/>
              </a:spcAft>
            </a:pPr>
            <a:r>
              <a:rPr lang="en-US" sz="5200" dirty="0">
                <a:solidFill>
                  <a:schemeClr val="bg2">
                    <a:lumMod val="10000"/>
                  </a:schemeClr>
                </a:solidFill>
              </a:rPr>
              <a:t>Successes</a:t>
            </a:r>
          </a:p>
        </p:txBody>
      </p:sp>
      <p:sp>
        <p:nvSpPr>
          <p:cNvPr id="9" name="Round Same Side Corner Rectangle 59">
            <a:extLst>
              <a:ext uri="{FF2B5EF4-FFF2-40B4-BE49-F238E27FC236}">
                <a16:creationId xmlns:a16="http://schemas.microsoft.com/office/drawing/2014/main" id="{4B1A2D8C-D740-4F40-BD53-01F038D34BB6}"/>
              </a:ext>
            </a:extLst>
          </p:cNvPr>
          <p:cNvSpPr/>
          <p:nvPr/>
        </p:nvSpPr>
        <p:spPr>
          <a:xfrm flipV="1">
            <a:off x="1209494" y="3779195"/>
            <a:ext cx="2392857" cy="2228318"/>
          </a:xfrm>
          <a:prstGeom prst="round2SameRect">
            <a:avLst>
              <a:gd name="adj1" fmla="val 8813"/>
              <a:gd name="adj2" fmla="val 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TextBox 7">
            <a:extLst>
              <a:ext uri="{FF2B5EF4-FFF2-40B4-BE49-F238E27FC236}">
                <a16:creationId xmlns:a16="http://schemas.microsoft.com/office/drawing/2014/main" id="{C5928A92-036A-4C43-A8C0-4E516AD7A734}"/>
              </a:ext>
            </a:extLst>
          </p:cNvPr>
          <p:cNvSpPr txBox="1"/>
          <p:nvPr/>
        </p:nvSpPr>
        <p:spPr>
          <a:xfrm>
            <a:off x="1338189" y="3907270"/>
            <a:ext cx="2135459" cy="1815882"/>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42% (154) </a:t>
            </a:r>
            <a:r>
              <a:rPr lang="en-US" sz="1600" dirty="0">
                <a:effectLst/>
                <a:latin typeface="Calibri" panose="020F0502020204030204" pitchFamily="34" charset="0"/>
                <a:ea typeface="Calibri" panose="020F0502020204030204" pitchFamily="34" charset="0"/>
                <a:cs typeface="Calibri" panose="020F0502020204030204" pitchFamily="34" charset="0"/>
              </a:rPr>
              <a:t>of participants rescreened in Year 2 and/or Year 3 lowered their 10-year risk of heart attack or stroke from their initial Year 1 screening</a:t>
            </a:r>
            <a:endParaRPr lang="en-US" sz="1600" b="1" dirty="0">
              <a:solidFill>
                <a:schemeClr val="tx1">
                  <a:lumMod val="75000"/>
                  <a:lumOff val="25000"/>
                </a:schemeClr>
              </a:solidFill>
            </a:endParaRPr>
          </a:p>
        </p:txBody>
      </p:sp>
      <p:grpSp>
        <p:nvGrpSpPr>
          <p:cNvPr id="37" name="Group 49">
            <a:extLst>
              <a:ext uri="{FF2B5EF4-FFF2-40B4-BE49-F238E27FC236}">
                <a16:creationId xmlns:a16="http://schemas.microsoft.com/office/drawing/2014/main" id="{5B454D5C-00DF-4EC3-83CF-7CEC1E79AE9B}"/>
              </a:ext>
            </a:extLst>
          </p:cNvPr>
          <p:cNvGrpSpPr/>
          <p:nvPr/>
        </p:nvGrpSpPr>
        <p:grpSpPr>
          <a:xfrm rot="16200000" flipH="1" flipV="1">
            <a:off x="1603787" y="1660079"/>
            <a:ext cx="1604271" cy="2392857"/>
            <a:chOff x="7014366" y="1192657"/>
            <a:chExt cx="1318262" cy="1628775"/>
          </a:xfrm>
        </p:grpSpPr>
        <p:sp>
          <p:nvSpPr>
            <p:cNvPr id="50" name="Rectangle 24">
              <a:extLst>
                <a:ext uri="{FF2B5EF4-FFF2-40B4-BE49-F238E27FC236}">
                  <a16:creationId xmlns:a16="http://schemas.microsoft.com/office/drawing/2014/main" id="{4D9B78BC-DA44-4A18-A966-691646E01039}"/>
                </a:ext>
              </a:extLst>
            </p:cNvPr>
            <p:cNvSpPr/>
            <p:nvPr/>
          </p:nvSpPr>
          <p:spPr>
            <a:xfrm rot="10800000" flipV="1">
              <a:off x="7014366" y="1192657"/>
              <a:ext cx="1219199" cy="1628775"/>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1" name="Rectangle 8">
              <a:extLst>
                <a:ext uri="{FF2B5EF4-FFF2-40B4-BE49-F238E27FC236}">
                  <a16:creationId xmlns:a16="http://schemas.microsoft.com/office/drawing/2014/main" id="{0CBA7EF7-E830-4FA9-91C3-7C469AD51A01}"/>
                </a:ext>
              </a:extLst>
            </p:cNvPr>
            <p:cNvSpPr/>
            <p:nvPr/>
          </p:nvSpPr>
          <p:spPr>
            <a:xfrm rot="10800000" flipV="1">
              <a:off x="7113428" y="1192657"/>
              <a:ext cx="1219200" cy="162877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38" name="TextBox 37">
            <a:extLst>
              <a:ext uri="{FF2B5EF4-FFF2-40B4-BE49-F238E27FC236}">
                <a16:creationId xmlns:a16="http://schemas.microsoft.com/office/drawing/2014/main" id="{04FAEB1F-477A-4622-9BD4-D9C90F6104EF}"/>
              </a:ext>
            </a:extLst>
          </p:cNvPr>
          <p:cNvSpPr txBox="1"/>
          <p:nvPr/>
        </p:nvSpPr>
        <p:spPr>
          <a:xfrm>
            <a:off x="2009721" y="2756443"/>
            <a:ext cx="804707" cy="553998"/>
          </a:xfrm>
          <a:prstGeom prst="rect">
            <a:avLst/>
          </a:prstGeom>
          <a:noFill/>
        </p:spPr>
        <p:txBody>
          <a:bodyPr wrap="none" lIns="0" tIns="0" rIns="0" bIns="0" rtlCol="0" anchor="t">
            <a:spAutoFit/>
          </a:bodyPr>
          <a:lstStyle/>
          <a:p>
            <a:pPr algn="ctr"/>
            <a:r>
              <a:rPr lang="en-US" sz="3600" b="1" dirty="0">
                <a:solidFill>
                  <a:schemeClr val="bg1"/>
                </a:solidFill>
              </a:rPr>
              <a:t>42%</a:t>
            </a:r>
          </a:p>
        </p:txBody>
      </p:sp>
      <p:grpSp>
        <p:nvGrpSpPr>
          <p:cNvPr id="53" name="Group 49">
            <a:extLst>
              <a:ext uri="{FF2B5EF4-FFF2-40B4-BE49-F238E27FC236}">
                <a16:creationId xmlns:a16="http://schemas.microsoft.com/office/drawing/2014/main" id="{CD77C3CE-2796-4042-B523-CEB450E992A9}"/>
              </a:ext>
            </a:extLst>
          </p:cNvPr>
          <p:cNvGrpSpPr/>
          <p:nvPr/>
        </p:nvGrpSpPr>
        <p:grpSpPr>
          <a:xfrm rot="16200000" flipH="1" flipV="1">
            <a:off x="4182442" y="1637337"/>
            <a:ext cx="1604268" cy="2392857"/>
            <a:chOff x="6995681" y="1192656"/>
            <a:chExt cx="1318260" cy="1628775"/>
          </a:xfrm>
        </p:grpSpPr>
        <p:sp>
          <p:nvSpPr>
            <p:cNvPr id="56" name="Rectangle 24">
              <a:extLst>
                <a:ext uri="{FF2B5EF4-FFF2-40B4-BE49-F238E27FC236}">
                  <a16:creationId xmlns:a16="http://schemas.microsoft.com/office/drawing/2014/main" id="{F457A261-898C-4821-BC90-C0C83AC9950F}"/>
                </a:ext>
              </a:extLst>
            </p:cNvPr>
            <p:cNvSpPr/>
            <p:nvPr/>
          </p:nvSpPr>
          <p:spPr>
            <a:xfrm rot="10800000" flipV="1">
              <a:off x="6995681" y="1192656"/>
              <a:ext cx="1219200" cy="1628775"/>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7" name="Rectangle 8">
              <a:extLst>
                <a:ext uri="{FF2B5EF4-FFF2-40B4-BE49-F238E27FC236}">
                  <a16:creationId xmlns:a16="http://schemas.microsoft.com/office/drawing/2014/main" id="{5E3C9EEA-2899-46A0-B1C1-E09BB1E9E1DA}"/>
                </a:ext>
              </a:extLst>
            </p:cNvPr>
            <p:cNvSpPr/>
            <p:nvPr/>
          </p:nvSpPr>
          <p:spPr>
            <a:xfrm rot="10800000" flipV="1">
              <a:off x="7094741" y="1192656"/>
              <a:ext cx="1219200" cy="16287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59" name="Group 49">
            <a:extLst>
              <a:ext uri="{FF2B5EF4-FFF2-40B4-BE49-F238E27FC236}">
                <a16:creationId xmlns:a16="http://schemas.microsoft.com/office/drawing/2014/main" id="{FE66DC7E-BD5B-49E4-9508-C15CAE520A6B}"/>
              </a:ext>
            </a:extLst>
          </p:cNvPr>
          <p:cNvGrpSpPr/>
          <p:nvPr/>
        </p:nvGrpSpPr>
        <p:grpSpPr>
          <a:xfrm rot="16200000" flipH="1" flipV="1">
            <a:off x="6748449" y="1637339"/>
            <a:ext cx="1604271" cy="2392857"/>
            <a:chOff x="6995676" y="1192656"/>
            <a:chExt cx="1318261" cy="1628775"/>
          </a:xfrm>
        </p:grpSpPr>
        <p:sp>
          <p:nvSpPr>
            <p:cNvPr id="62" name="Rectangle 24">
              <a:extLst>
                <a:ext uri="{FF2B5EF4-FFF2-40B4-BE49-F238E27FC236}">
                  <a16:creationId xmlns:a16="http://schemas.microsoft.com/office/drawing/2014/main" id="{9FFA6C44-1C8B-43C1-8CC3-B6933A57D59D}"/>
                </a:ext>
              </a:extLst>
            </p:cNvPr>
            <p:cNvSpPr/>
            <p:nvPr/>
          </p:nvSpPr>
          <p:spPr>
            <a:xfrm rot="10800000" flipV="1">
              <a:off x="6995676" y="1192656"/>
              <a:ext cx="1219199" cy="1628775"/>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3" name="Rectangle 8">
              <a:extLst>
                <a:ext uri="{FF2B5EF4-FFF2-40B4-BE49-F238E27FC236}">
                  <a16:creationId xmlns:a16="http://schemas.microsoft.com/office/drawing/2014/main" id="{5D3B1592-1D00-4149-B982-93B4881DB441}"/>
                </a:ext>
              </a:extLst>
            </p:cNvPr>
            <p:cNvSpPr/>
            <p:nvPr/>
          </p:nvSpPr>
          <p:spPr>
            <a:xfrm rot="10800000" flipV="1">
              <a:off x="7094737" y="1192656"/>
              <a:ext cx="1219200" cy="162877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5" name="Group 49">
            <a:extLst>
              <a:ext uri="{FF2B5EF4-FFF2-40B4-BE49-F238E27FC236}">
                <a16:creationId xmlns:a16="http://schemas.microsoft.com/office/drawing/2014/main" id="{6A637398-C669-46E4-8606-A378E07BD257}"/>
              </a:ext>
            </a:extLst>
          </p:cNvPr>
          <p:cNvGrpSpPr/>
          <p:nvPr/>
        </p:nvGrpSpPr>
        <p:grpSpPr>
          <a:xfrm rot="16200000" flipH="1" flipV="1">
            <a:off x="9327443" y="1620292"/>
            <a:ext cx="1604271" cy="2392857"/>
            <a:chOff x="6981668" y="1192658"/>
            <a:chExt cx="1318261" cy="1628775"/>
          </a:xfrm>
        </p:grpSpPr>
        <p:sp>
          <p:nvSpPr>
            <p:cNvPr id="68" name="Rectangle 24">
              <a:extLst>
                <a:ext uri="{FF2B5EF4-FFF2-40B4-BE49-F238E27FC236}">
                  <a16:creationId xmlns:a16="http://schemas.microsoft.com/office/drawing/2014/main" id="{D1FB072C-B1FC-472D-80E0-E085B1497679}"/>
                </a:ext>
              </a:extLst>
            </p:cNvPr>
            <p:cNvSpPr/>
            <p:nvPr/>
          </p:nvSpPr>
          <p:spPr>
            <a:xfrm rot="10800000" flipV="1">
              <a:off x="6981668" y="1192658"/>
              <a:ext cx="1219199" cy="1628775"/>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9" name="Rectangle 8">
              <a:extLst>
                <a:ext uri="{FF2B5EF4-FFF2-40B4-BE49-F238E27FC236}">
                  <a16:creationId xmlns:a16="http://schemas.microsoft.com/office/drawing/2014/main" id="{A8B99127-F27E-4777-BA7F-AFF3480A1335}"/>
                </a:ext>
              </a:extLst>
            </p:cNvPr>
            <p:cNvSpPr/>
            <p:nvPr/>
          </p:nvSpPr>
          <p:spPr>
            <a:xfrm rot="10800000" flipV="1">
              <a:off x="7080730" y="1192658"/>
              <a:ext cx="1219199" cy="162877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70" name="Round Same Side Corner Rectangle 59">
            <a:extLst>
              <a:ext uri="{FF2B5EF4-FFF2-40B4-BE49-F238E27FC236}">
                <a16:creationId xmlns:a16="http://schemas.microsoft.com/office/drawing/2014/main" id="{879FA691-626A-4016-B048-03DAB31093C9}"/>
              </a:ext>
            </a:extLst>
          </p:cNvPr>
          <p:cNvSpPr/>
          <p:nvPr/>
        </p:nvSpPr>
        <p:spPr>
          <a:xfrm flipV="1">
            <a:off x="3788147" y="3779196"/>
            <a:ext cx="2392857" cy="2228320"/>
          </a:xfrm>
          <a:prstGeom prst="round2SameRect">
            <a:avLst>
              <a:gd name="adj1" fmla="val 8813"/>
              <a:gd name="adj2" fmla="val 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1" name="TextBox 70">
            <a:extLst>
              <a:ext uri="{FF2B5EF4-FFF2-40B4-BE49-F238E27FC236}">
                <a16:creationId xmlns:a16="http://schemas.microsoft.com/office/drawing/2014/main" id="{27318866-CD7E-4DA8-8F9F-66084DCF3B70}"/>
              </a:ext>
            </a:extLst>
          </p:cNvPr>
          <p:cNvSpPr txBox="1"/>
          <p:nvPr/>
        </p:nvSpPr>
        <p:spPr>
          <a:xfrm>
            <a:off x="3916842" y="3907270"/>
            <a:ext cx="2135459" cy="1815882"/>
          </a:xfrm>
          <a:prstGeom prst="rect">
            <a:avLst/>
          </a:prstGeom>
          <a:noFill/>
        </p:spPr>
        <p:txBody>
          <a:bodyPr wrap="square" rtlCol="0">
            <a:spAutoFit/>
          </a:bodyPr>
          <a:lstStyle/>
          <a:p>
            <a:pPr algn="ctr"/>
            <a:r>
              <a:rPr lang="en-US" sz="1600" dirty="0">
                <a:effectLst/>
                <a:latin typeface="Calibri" panose="020F0502020204030204" pitchFamily="34" charset="0"/>
                <a:ea typeface="Calibri" panose="020F0502020204030204" pitchFamily="34" charset="0"/>
                <a:cs typeface="Calibri" panose="020F0502020204030204" pitchFamily="34" charset="0"/>
              </a:rPr>
              <a:t>72% (63) of participants with high blood pressure readings in Year 1 had normal blood pressure readings when rescreened</a:t>
            </a:r>
            <a:endParaRPr lang="en-US" sz="1600" b="1" dirty="0">
              <a:solidFill>
                <a:schemeClr val="tx1">
                  <a:lumMod val="75000"/>
                  <a:lumOff val="25000"/>
                </a:schemeClr>
              </a:solidFill>
            </a:endParaRPr>
          </a:p>
        </p:txBody>
      </p:sp>
      <p:sp>
        <p:nvSpPr>
          <p:cNvPr id="72" name="Round Same Side Corner Rectangle 59">
            <a:extLst>
              <a:ext uri="{FF2B5EF4-FFF2-40B4-BE49-F238E27FC236}">
                <a16:creationId xmlns:a16="http://schemas.microsoft.com/office/drawing/2014/main" id="{43C1E36C-2745-43C6-9C7D-7D503DA07E31}"/>
              </a:ext>
            </a:extLst>
          </p:cNvPr>
          <p:cNvSpPr/>
          <p:nvPr/>
        </p:nvSpPr>
        <p:spPr>
          <a:xfrm flipV="1">
            <a:off x="6354156" y="3779196"/>
            <a:ext cx="2392857" cy="2228321"/>
          </a:xfrm>
          <a:prstGeom prst="round2SameRect">
            <a:avLst>
              <a:gd name="adj1" fmla="val 8813"/>
              <a:gd name="adj2" fmla="val 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3" name="TextBox 72">
            <a:extLst>
              <a:ext uri="{FF2B5EF4-FFF2-40B4-BE49-F238E27FC236}">
                <a16:creationId xmlns:a16="http://schemas.microsoft.com/office/drawing/2014/main" id="{28B1FA6B-27AA-491A-A318-C123782CACEF}"/>
              </a:ext>
            </a:extLst>
          </p:cNvPr>
          <p:cNvSpPr txBox="1"/>
          <p:nvPr/>
        </p:nvSpPr>
        <p:spPr>
          <a:xfrm>
            <a:off x="6482851" y="3907270"/>
            <a:ext cx="2135459" cy="2062103"/>
          </a:xfrm>
          <a:prstGeom prst="rect">
            <a:avLst/>
          </a:prstGeom>
          <a:noFill/>
        </p:spPr>
        <p:txBody>
          <a:bodyPr wrap="square" rtlCol="0">
            <a:spAutoFit/>
          </a:bodyPr>
          <a:lstStyle/>
          <a:p>
            <a:pPr algn="ctr"/>
            <a:r>
              <a:rPr lang="en-US" sz="1600" dirty="0">
                <a:effectLst/>
                <a:latin typeface="Calibri" panose="020F0502020204030204" pitchFamily="34" charset="0"/>
                <a:ea typeface="Calibri" panose="020F0502020204030204" pitchFamily="34" charset="0"/>
                <a:cs typeface="Calibri" panose="020F0502020204030204" pitchFamily="34" charset="0"/>
              </a:rPr>
              <a:t>participants completed the Fit 4 U weight management program conducted by Spectrum Health Big Rapids Hospital and now have a weight loss plan</a:t>
            </a:r>
            <a:endParaRPr lang="en-US" sz="1600" b="1" dirty="0">
              <a:solidFill>
                <a:schemeClr val="tx1">
                  <a:lumMod val="75000"/>
                  <a:lumOff val="25000"/>
                </a:schemeClr>
              </a:solidFill>
            </a:endParaRPr>
          </a:p>
        </p:txBody>
      </p:sp>
      <p:sp>
        <p:nvSpPr>
          <p:cNvPr id="74" name="Round Same Side Corner Rectangle 59">
            <a:extLst>
              <a:ext uri="{FF2B5EF4-FFF2-40B4-BE49-F238E27FC236}">
                <a16:creationId xmlns:a16="http://schemas.microsoft.com/office/drawing/2014/main" id="{298D5847-9CF3-4852-936C-366D41CE5841}"/>
              </a:ext>
            </a:extLst>
          </p:cNvPr>
          <p:cNvSpPr/>
          <p:nvPr/>
        </p:nvSpPr>
        <p:spPr>
          <a:xfrm flipV="1">
            <a:off x="8933150" y="3779196"/>
            <a:ext cx="2392857" cy="2228323"/>
          </a:xfrm>
          <a:prstGeom prst="round2SameRect">
            <a:avLst>
              <a:gd name="adj1" fmla="val 8813"/>
              <a:gd name="adj2" fmla="val 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5" name="TextBox 74">
            <a:extLst>
              <a:ext uri="{FF2B5EF4-FFF2-40B4-BE49-F238E27FC236}">
                <a16:creationId xmlns:a16="http://schemas.microsoft.com/office/drawing/2014/main" id="{D0B59993-DF30-49BD-B390-F4016F3F08B4}"/>
              </a:ext>
            </a:extLst>
          </p:cNvPr>
          <p:cNvSpPr txBox="1"/>
          <p:nvPr/>
        </p:nvSpPr>
        <p:spPr>
          <a:xfrm>
            <a:off x="8933151" y="3847125"/>
            <a:ext cx="2392856" cy="1815882"/>
          </a:xfrm>
          <a:prstGeom prst="rect">
            <a:avLst/>
          </a:prstGeom>
          <a:noFill/>
        </p:spPr>
        <p:txBody>
          <a:bodyPr wrap="square" rtlCol="0">
            <a:spAutoFit/>
          </a:bodyPr>
          <a:lstStyle/>
          <a:p>
            <a:pPr algn="ctr"/>
            <a:r>
              <a:rPr lang="en-US" sz="1600" dirty="0">
                <a:effectLst/>
                <a:latin typeface="Calibri" panose="020F0502020204030204" pitchFamily="34" charset="0"/>
                <a:ea typeface="Calibri" panose="020F0502020204030204" pitchFamily="34" charset="0"/>
                <a:cs typeface="Calibri" panose="020F0502020204030204" pitchFamily="34" charset="0"/>
              </a:rPr>
              <a:t>Strengthened relationships with partners greatly enhanced our reach in the community and created community buy in and support.  </a:t>
            </a:r>
            <a:endParaRPr lang="en-US" sz="1600" b="1" dirty="0">
              <a:solidFill>
                <a:schemeClr val="tx1">
                  <a:lumMod val="75000"/>
                  <a:lumOff val="25000"/>
                </a:schemeClr>
              </a:solidFill>
            </a:endParaRPr>
          </a:p>
        </p:txBody>
      </p:sp>
      <p:sp>
        <p:nvSpPr>
          <p:cNvPr id="76" name="TextBox 75">
            <a:extLst>
              <a:ext uri="{FF2B5EF4-FFF2-40B4-BE49-F238E27FC236}">
                <a16:creationId xmlns:a16="http://schemas.microsoft.com/office/drawing/2014/main" id="{683110F4-7EBB-4FEF-8439-D89C4629A2E8}"/>
              </a:ext>
            </a:extLst>
          </p:cNvPr>
          <p:cNvSpPr txBox="1"/>
          <p:nvPr/>
        </p:nvSpPr>
        <p:spPr>
          <a:xfrm>
            <a:off x="4575730" y="2744627"/>
            <a:ext cx="804708" cy="553998"/>
          </a:xfrm>
          <a:prstGeom prst="rect">
            <a:avLst/>
          </a:prstGeom>
          <a:noFill/>
        </p:spPr>
        <p:txBody>
          <a:bodyPr wrap="none" lIns="0" tIns="0" rIns="0" bIns="0" rtlCol="0" anchor="t">
            <a:spAutoFit/>
          </a:bodyPr>
          <a:lstStyle/>
          <a:p>
            <a:pPr algn="ctr"/>
            <a:r>
              <a:rPr lang="en-US" sz="3600" b="1" dirty="0">
                <a:solidFill>
                  <a:schemeClr val="bg1"/>
                </a:solidFill>
              </a:rPr>
              <a:t>72%</a:t>
            </a:r>
          </a:p>
        </p:txBody>
      </p:sp>
      <p:sp>
        <p:nvSpPr>
          <p:cNvPr id="77" name="TextBox 76">
            <a:extLst>
              <a:ext uri="{FF2B5EF4-FFF2-40B4-BE49-F238E27FC236}">
                <a16:creationId xmlns:a16="http://schemas.microsoft.com/office/drawing/2014/main" id="{3871B69A-7ADE-40F1-AAA3-A4319711A4F6}"/>
              </a:ext>
            </a:extLst>
          </p:cNvPr>
          <p:cNvSpPr txBox="1"/>
          <p:nvPr/>
        </p:nvSpPr>
        <p:spPr>
          <a:xfrm>
            <a:off x="7316541" y="2796230"/>
            <a:ext cx="468077" cy="553998"/>
          </a:xfrm>
          <a:prstGeom prst="rect">
            <a:avLst/>
          </a:prstGeom>
          <a:noFill/>
        </p:spPr>
        <p:txBody>
          <a:bodyPr wrap="none" lIns="0" tIns="0" rIns="0" bIns="0" rtlCol="0" anchor="t">
            <a:spAutoFit/>
          </a:bodyPr>
          <a:lstStyle/>
          <a:p>
            <a:pPr algn="ctr"/>
            <a:r>
              <a:rPr lang="en-US" sz="3600" b="1" dirty="0">
                <a:solidFill>
                  <a:schemeClr val="bg1"/>
                </a:solidFill>
              </a:rPr>
              <a:t>64</a:t>
            </a:r>
          </a:p>
        </p:txBody>
      </p:sp>
      <p:pic>
        <p:nvPicPr>
          <p:cNvPr id="81" name="Graphic 80" descr="Business Growth with solid fill">
            <a:extLst>
              <a:ext uri="{FF2B5EF4-FFF2-40B4-BE49-F238E27FC236}">
                <a16:creationId xmlns:a16="http://schemas.microsoft.com/office/drawing/2014/main" id="{38F86873-E864-4C8C-ABD0-9A7F996CDE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2378" y="2600948"/>
            <a:ext cx="914400" cy="914400"/>
          </a:xfrm>
          <a:prstGeom prst="rect">
            <a:avLst/>
          </a:prstGeom>
        </p:spPr>
      </p:pic>
    </p:spTree>
    <p:extLst>
      <p:ext uri="{BB962C8B-B14F-4D97-AF65-F5344CB8AC3E}">
        <p14:creationId xmlns:p14="http://schemas.microsoft.com/office/powerpoint/2010/main" val="1713529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131D40-CE51-46E7-947D-59D6ADB301A4}"/>
              </a:ext>
            </a:extLst>
          </p:cNvPr>
          <p:cNvSpPr>
            <a:spLocks noGrp="1"/>
          </p:cNvSpPr>
          <p:nvPr>
            <p:ph type="title"/>
          </p:nvPr>
        </p:nvSpPr>
        <p:spPr/>
        <p:txBody>
          <a:bodyPr>
            <a:normAutofit/>
          </a:bodyPr>
          <a:lstStyle/>
          <a:p>
            <a:pPr algn="ctr"/>
            <a:r>
              <a:rPr lang="en-US" sz="5200" dirty="0"/>
              <a:t>Lessons Learned</a:t>
            </a:r>
          </a:p>
        </p:txBody>
      </p:sp>
      <p:sp>
        <p:nvSpPr>
          <p:cNvPr id="5" name="Rectangle: Rounded Corners 4">
            <a:extLst>
              <a:ext uri="{FF2B5EF4-FFF2-40B4-BE49-F238E27FC236}">
                <a16:creationId xmlns:a16="http://schemas.microsoft.com/office/drawing/2014/main" id="{984C2FF6-F032-4BC4-BBDF-15EFACCA4AE4}"/>
              </a:ext>
            </a:extLst>
          </p:cNvPr>
          <p:cNvSpPr/>
          <p:nvPr/>
        </p:nvSpPr>
        <p:spPr>
          <a:xfrm>
            <a:off x="1240325" y="2129195"/>
            <a:ext cx="3168713" cy="3829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t>People are not always motivated to make lifestyle changes – How do you reach people where they are?</a:t>
            </a:r>
          </a:p>
        </p:txBody>
      </p:sp>
      <p:sp>
        <p:nvSpPr>
          <p:cNvPr id="10" name="Rectangle: Rounded Corners 9">
            <a:extLst>
              <a:ext uri="{FF2B5EF4-FFF2-40B4-BE49-F238E27FC236}">
                <a16:creationId xmlns:a16="http://schemas.microsoft.com/office/drawing/2014/main" id="{52DAC0F9-97BB-40E7-B8F2-7EC50570AB4F}"/>
              </a:ext>
            </a:extLst>
          </p:cNvPr>
          <p:cNvSpPr/>
          <p:nvPr/>
        </p:nvSpPr>
        <p:spPr>
          <a:xfrm>
            <a:off x="4542123" y="2129195"/>
            <a:ext cx="3168713" cy="38296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t>Tracking a large cohort for the entire three years and into year 4 was not easy.</a:t>
            </a:r>
          </a:p>
        </p:txBody>
      </p:sp>
      <p:sp>
        <p:nvSpPr>
          <p:cNvPr id="12" name="Rectangle: Rounded Corners 11">
            <a:extLst>
              <a:ext uri="{FF2B5EF4-FFF2-40B4-BE49-F238E27FC236}">
                <a16:creationId xmlns:a16="http://schemas.microsoft.com/office/drawing/2014/main" id="{6825137F-E5A9-4F87-A318-DB54886FFB18}"/>
              </a:ext>
            </a:extLst>
          </p:cNvPr>
          <p:cNvSpPr/>
          <p:nvPr/>
        </p:nvSpPr>
        <p:spPr>
          <a:xfrm>
            <a:off x="7843921" y="2129195"/>
            <a:ext cx="3168713" cy="382961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t>Linking participants to other existing programs was a huge success!</a:t>
            </a:r>
          </a:p>
        </p:txBody>
      </p:sp>
      <p:pic>
        <p:nvPicPr>
          <p:cNvPr id="7" name="Graphic 6" descr="Group with solid fill">
            <a:extLst>
              <a:ext uri="{FF2B5EF4-FFF2-40B4-BE49-F238E27FC236}">
                <a16:creationId xmlns:a16="http://schemas.microsoft.com/office/drawing/2014/main" id="{45969BB6-022E-4E38-B06A-F57DEE899B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7481" y="2383325"/>
            <a:ext cx="914400" cy="914400"/>
          </a:xfrm>
          <a:prstGeom prst="rect">
            <a:avLst/>
          </a:prstGeom>
        </p:spPr>
      </p:pic>
      <p:pic>
        <p:nvPicPr>
          <p:cNvPr id="14" name="Graphic 13" descr="Target Audience with solid fill">
            <a:extLst>
              <a:ext uri="{FF2B5EF4-FFF2-40B4-BE49-F238E27FC236}">
                <a16:creationId xmlns:a16="http://schemas.microsoft.com/office/drawing/2014/main" id="{C89AF5F4-57A3-4BB4-8881-9DB7EC491A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2416616"/>
            <a:ext cx="914400" cy="914400"/>
          </a:xfrm>
          <a:prstGeom prst="rect">
            <a:avLst/>
          </a:prstGeom>
        </p:spPr>
      </p:pic>
      <p:pic>
        <p:nvPicPr>
          <p:cNvPr id="18" name="Graphic 17" descr="Link with solid fill">
            <a:extLst>
              <a:ext uri="{FF2B5EF4-FFF2-40B4-BE49-F238E27FC236}">
                <a16:creationId xmlns:a16="http://schemas.microsoft.com/office/drawing/2014/main" id="{CDCD28C6-90A0-4239-BDBB-7BFAAEC99A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71077" y="2514600"/>
            <a:ext cx="914400" cy="914400"/>
          </a:xfrm>
          <a:prstGeom prst="rect">
            <a:avLst/>
          </a:prstGeom>
        </p:spPr>
      </p:pic>
    </p:spTree>
    <p:extLst>
      <p:ext uri="{BB962C8B-B14F-4D97-AF65-F5344CB8AC3E}">
        <p14:creationId xmlns:p14="http://schemas.microsoft.com/office/powerpoint/2010/main" val="1745162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1CB1-31DA-4589-A48B-994D5DA53245}"/>
              </a:ext>
            </a:extLst>
          </p:cNvPr>
          <p:cNvSpPr>
            <a:spLocks noGrp="1"/>
          </p:cNvSpPr>
          <p:nvPr>
            <p:ph type="title"/>
          </p:nvPr>
        </p:nvSpPr>
        <p:spPr>
          <a:xfrm>
            <a:off x="1204111" y="953105"/>
            <a:ext cx="9985971" cy="893802"/>
          </a:xfrm>
        </p:spPr>
        <p:txBody>
          <a:bodyPr anchor="t">
            <a:normAutofit/>
          </a:bodyPr>
          <a:lstStyle/>
          <a:p>
            <a:pPr marL="342900" marR="0" lvl="0" indent="-342900" algn="ctr">
              <a:spcBef>
                <a:spcPts val="0"/>
              </a:spcBef>
              <a:spcAft>
                <a:spcPts val="0"/>
              </a:spcAft>
            </a:pPr>
            <a:r>
              <a:rPr lang="en-US" sz="5200" dirty="0"/>
              <a:t>Next Steps and Sustainability</a:t>
            </a:r>
          </a:p>
        </p:txBody>
      </p:sp>
      <p:sp>
        <p:nvSpPr>
          <p:cNvPr id="6" name="Rounded Rectangle 18">
            <a:extLst>
              <a:ext uri="{FF2B5EF4-FFF2-40B4-BE49-F238E27FC236}">
                <a16:creationId xmlns:a16="http://schemas.microsoft.com/office/drawing/2014/main" id="{726CFF79-D3BF-4EA2-904E-0E3F5EB5D2AD}"/>
              </a:ext>
            </a:extLst>
          </p:cNvPr>
          <p:cNvSpPr/>
          <p:nvPr/>
        </p:nvSpPr>
        <p:spPr bwMode="auto">
          <a:xfrm>
            <a:off x="986051" y="2574392"/>
            <a:ext cx="3320913" cy="2613244"/>
          </a:xfrm>
          <a:prstGeom prst="roundRect">
            <a:avLst>
              <a:gd name="adj" fmla="val 7654"/>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bg1"/>
              </a:solidFill>
            </a:endParaRPr>
          </a:p>
        </p:txBody>
      </p:sp>
      <p:sp>
        <p:nvSpPr>
          <p:cNvPr id="7" name="Rounded Rectangle 19">
            <a:extLst>
              <a:ext uri="{FF2B5EF4-FFF2-40B4-BE49-F238E27FC236}">
                <a16:creationId xmlns:a16="http://schemas.microsoft.com/office/drawing/2014/main" id="{1B21A204-42DC-4927-9AFE-1465FFFEE67A}"/>
              </a:ext>
            </a:extLst>
          </p:cNvPr>
          <p:cNvSpPr/>
          <p:nvPr/>
        </p:nvSpPr>
        <p:spPr bwMode="auto">
          <a:xfrm>
            <a:off x="4439222" y="2574392"/>
            <a:ext cx="3320913" cy="2613244"/>
          </a:xfrm>
          <a:prstGeom prst="roundRect">
            <a:avLst>
              <a:gd name="adj" fmla="val 7654"/>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 name="Rounded Rectangle 21">
            <a:extLst>
              <a:ext uri="{FF2B5EF4-FFF2-40B4-BE49-F238E27FC236}">
                <a16:creationId xmlns:a16="http://schemas.microsoft.com/office/drawing/2014/main" id="{92D209A2-557C-40FB-9727-5EBC8FB262B2}"/>
              </a:ext>
            </a:extLst>
          </p:cNvPr>
          <p:cNvSpPr/>
          <p:nvPr/>
        </p:nvSpPr>
        <p:spPr bwMode="auto">
          <a:xfrm>
            <a:off x="7892394" y="2574392"/>
            <a:ext cx="3320913" cy="2613244"/>
          </a:xfrm>
          <a:prstGeom prst="roundRect">
            <a:avLst>
              <a:gd name="adj" fmla="val 7654"/>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0" name="Oval 9">
            <a:extLst>
              <a:ext uri="{FF2B5EF4-FFF2-40B4-BE49-F238E27FC236}">
                <a16:creationId xmlns:a16="http://schemas.microsoft.com/office/drawing/2014/main" id="{B0C6B63E-D6B8-4B34-B0EC-27AE210D479B}"/>
              </a:ext>
            </a:extLst>
          </p:cNvPr>
          <p:cNvSpPr>
            <a:spLocks noChangeAspect="1"/>
          </p:cNvSpPr>
          <p:nvPr/>
        </p:nvSpPr>
        <p:spPr>
          <a:xfrm>
            <a:off x="1256440" y="2204646"/>
            <a:ext cx="782060" cy="759669"/>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4E091D7-8627-4956-A685-ECCD0DB802B7}"/>
              </a:ext>
            </a:extLst>
          </p:cNvPr>
          <p:cNvSpPr>
            <a:spLocks noChangeAspect="1"/>
          </p:cNvSpPr>
          <p:nvPr/>
        </p:nvSpPr>
        <p:spPr>
          <a:xfrm>
            <a:off x="8293317" y="2204646"/>
            <a:ext cx="782060" cy="759669"/>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657D4744-5169-4760-9163-F68C4F7CE53A}"/>
              </a:ext>
            </a:extLst>
          </p:cNvPr>
          <p:cNvSpPr>
            <a:spLocks noChangeAspect="1"/>
          </p:cNvSpPr>
          <p:nvPr/>
        </p:nvSpPr>
        <p:spPr>
          <a:xfrm>
            <a:off x="4767119" y="2204646"/>
            <a:ext cx="782060" cy="75966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EEE2F4B0-67F2-477A-870D-208406C5775F}"/>
              </a:ext>
            </a:extLst>
          </p:cNvPr>
          <p:cNvSpPr txBox="1"/>
          <p:nvPr/>
        </p:nvSpPr>
        <p:spPr>
          <a:xfrm>
            <a:off x="1647469" y="3033200"/>
            <a:ext cx="2486330" cy="2154436"/>
          </a:xfrm>
          <a:prstGeom prst="rect">
            <a:avLst/>
          </a:prstGeom>
          <a:noFill/>
        </p:spPr>
        <p:txBody>
          <a:bodyPr wrap="square" lIns="0" tIns="0" rIns="0" bIns="0" rtlCol="0" anchor="t">
            <a:spAutoFit/>
          </a:bodyPr>
          <a:lstStyle/>
          <a:p>
            <a:pPr lvl="0"/>
            <a:r>
              <a:rPr lang="en-US" sz="2000" b="1" dirty="0">
                <a:solidFill>
                  <a:schemeClr val="bg1"/>
                </a:solidFill>
              </a:rPr>
              <a:t>The Fit 4 U weight management program is now integrated into the 2022 Spectrum Health Community Health Improvement Plan </a:t>
            </a:r>
          </a:p>
        </p:txBody>
      </p:sp>
      <p:pic>
        <p:nvPicPr>
          <p:cNvPr id="5" name="Graphic 4" descr="Stethoscope with solid fill">
            <a:extLst>
              <a:ext uri="{FF2B5EF4-FFF2-40B4-BE49-F238E27FC236}">
                <a16:creationId xmlns:a16="http://schemas.microsoft.com/office/drawing/2014/main" id="{2B680D72-7972-4442-A9EA-F731F17EB2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9638" y="2316648"/>
            <a:ext cx="535663" cy="535663"/>
          </a:xfrm>
          <a:prstGeom prst="rect">
            <a:avLst/>
          </a:prstGeom>
        </p:spPr>
      </p:pic>
      <p:pic>
        <p:nvPicPr>
          <p:cNvPr id="31" name="Graphic 30" descr="Smoking with solid fill">
            <a:extLst>
              <a:ext uri="{FF2B5EF4-FFF2-40B4-BE49-F238E27FC236}">
                <a16:creationId xmlns:a16="http://schemas.microsoft.com/office/drawing/2014/main" id="{2A13C0D1-B091-4D87-965C-0834CB070C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99796" y="2313465"/>
            <a:ext cx="512512" cy="512512"/>
          </a:xfrm>
          <a:prstGeom prst="rect">
            <a:avLst/>
          </a:prstGeom>
        </p:spPr>
      </p:pic>
      <p:pic>
        <p:nvPicPr>
          <p:cNvPr id="33" name="Graphic 32" descr="Handshake with solid fill">
            <a:extLst>
              <a:ext uri="{FF2B5EF4-FFF2-40B4-BE49-F238E27FC236}">
                <a16:creationId xmlns:a16="http://schemas.microsoft.com/office/drawing/2014/main" id="{7398AC0F-2617-4064-B181-244F587C47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96917" y="2297049"/>
            <a:ext cx="574859" cy="574859"/>
          </a:xfrm>
          <a:prstGeom prst="rect">
            <a:avLst/>
          </a:prstGeom>
        </p:spPr>
      </p:pic>
      <p:sp>
        <p:nvSpPr>
          <p:cNvPr id="34" name="TextBox 33">
            <a:extLst>
              <a:ext uri="{FF2B5EF4-FFF2-40B4-BE49-F238E27FC236}">
                <a16:creationId xmlns:a16="http://schemas.microsoft.com/office/drawing/2014/main" id="{D0E92ABB-24A1-4C08-8DF2-843C07FA545F}"/>
              </a:ext>
            </a:extLst>
          </p:cNvPr>
          <p:cNvSpPr txBox="1"/>
          <p:nvPr/>
        </p:nvSpPr>
        <p:spPr>
          <a:xfrm>
            <a:off x="4988744" y="3222057"/>
            <a:ext cx="2214511" cy="1538883"/>
          </a:xfrm>
          <a:prstGeom prst="rect">
            <a:avLst/>
          </a:prstGeom>
          <a:noFill/>
        </p:spPr>
        <p:txBody>
          <a:bodyPr wrap="square" lIns="0" tIns="0" rIns="0" bIns="0" rtlCol="0" anchor="t">
            <a:spAutoFit/>
          </a:bodyPr>
          <a:lstStyle/>
          <a:p>
            <a:pPr lvl="0"/>
            <a:r>
              <a:rPr lang="en-US" sz="2000" b="1" dirty="0">
                <a:solidFill>
                  <a:schemeClr val="bg1"/>
                </a:solidFill>
              </a:rPr>
              <a:t>Tobacco Dependence Treatment Program and Community Clinical Linkages</a:t>
            </a:r>
          </a:p>
        </p:txBody>
      </p:sp>
      <p:sp>
        <p:nvSpPr>
          <p:cNvPr id="35" name="TextBox 34">
            <a:extLst>
              <a:ext uri="{FF2B5EF4-FFF2-40B4-BE49-F238E27FC236}">
                <a16:creationId xmlns:a16="http://schemas.microsoft.com/office/drawing/2014/main" id="{47306D80-0D8F-42C2-AD2A-E856B1F33365}"/>
              </a:ext>
            </a:extLst>
          </p:cNvPr>
          <p:cNvSpPr txBox="1"/>
          <p:nvPr/>
        </p:nvSpPr>
        <p:spPr>
          <a:xfrm>
            <a:off x="8309657" y="3290500"/>
            <a:ext cx="2598227" cy="615553"/>
          </a:xfrm>
          <a:prstGeom prst="rect">
            <a:avLst/>
          </a:prstGeom>
          <a:noFill/>
        </p:spPr>
        <p:txBody>
          <a:bodyPr wrap="square" lIns="0" tIns="0" rIns="0" bIns="0" rtlCol="0" anchor="t">
            <a:spAutoFit/>
          </a:bodyPr>
          <a:lstStyle/>
          <a:p>
            <a:pPr lvl="0"/>
            <a:r>
              <a:rPr lang="en-US" sz="2000" b="1" dirty="0">
                <a:solidFill>
                  <a:schemeClr val="bg1"/>
                </a:solidFill>
              </a:rPr>
              <a:t>Strengthened partnerships</a:t>
            </a:r>
          </a:p>
        </p:txBody>
      </p:sp>
    </p:spTree>
    <p:extLst>
      <p:ext uri="{BB962C8B-B14F-4D97-AF65-F5344CB8AC3E}">
        <p14:creationId xmlns:p14="http://schemas.microsoft.com/office/powerpoint/2010/main" val="151340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1CB1-31DA-4589-A48B-994D5DA53245}"/>
              </a:ext>
            </a:extLst>
          </p:cNvPr>
          <p:cNvSpPr>
            <a:spLocks noGrp="1"/>
          </p:cNvSpPr>
          <p:nvPr>
            <p:ph type="title"/>
          </p:nvPr>
        </p:nvSpPr>
        <p:spPr>
          <a:xfrm>
            <a:off x="471553" y="1810599"/>
            <a:ext cx="3200400" cy="621438"/>
          </a:xfrm>
        </p:spPr>
        <p:txBody>
          <a:bodyPr anchor="t">
            <a:normAutofit fontScale="90000"/>
          </a:bodyPr>
          <a:lstStyle/>
          <a:p>
            <a:pPr marR="0" lvl="0" algn="ctr">
              <a:spcBef>
                <a:spcPts val="0"/>
              </a:spcBef>
              <a:spcAft>
                <a:spcPts val="0"/>
              </a:spcAft>
            </a:pPr>
            <a:r>
              <a:rPr lang="en-US" sz="5400" b="1" dirty="0">
                <a:latin typeface="+mn-lt"/>
              </a:rPr>
              <a:t>Thank You!</a:t>
            </a:r>
            <a:endParaRPr lang="en-US" sz="10700" b="1" dirty="0"/>
          </a:p>
        </p:txBody>
      </p:sp>
      <p:sp>
        <p:nvSpPr>
          <p:cNvPr id="5" name="Content Placeholder 4">
            <a:extLst>
              <a:ext uri="{FF2B5EF4-FFF2-40B4-BE49-F238E27FC236}">
                <a16:creationId xmlns:a16="http://schemas.microsoft.com/office/drawing/2014/main" id="{607E6C81-F658-40AB-AEBF-8BF0D6807714}"/>
              </a:ext>
            </a:extLst>
          </p:cNvPr>
          <p:cNvSpPr>
            <a:spLocks noGrp="1"/>
          </p:cNvSpPr>
          <p:nvPr>
            <p:ph idx="1"/>
          </p:nvPr>
        </p:nvSpPr>
        <p:spPr>
          <a:xfrm>
            <a:off x="5112798" y="2432037"/>
            <a:ext cx="6492240" cy="1993925"/>
          </a:xfrm>
        </p:spPr>
        <p:txBody>
          <a:bodyPr anchor="t">
            <a:normAutofit/>
          </a:bodyPr>
          <a:lstStyle/>
          <a:p>
            <a:pPr marL="0" indent="0" algn="ctr">
              <a:buNone/>
            </a:pPr>
            <a:r>
              <a:rPr lang="en-US" sz="3600" dirty="0"/>
              <a:t>Contact information:</a:t>
            </a:r>
          </a:p>
          <a:p>
            <a:pPr marL="0" indent="0" algn="ctr">
              <a:buNone/>
            </a:pPr>
            <a:r>
              <a:rPr lang="en-US" sz="3600" dirty="0"/>
              <a:t>Donna Norkoli</a:t>
            </a:r>
          </a:p>
          <a:p>
            <a:pPr marL="0" indent="0" algn="ctr">
              <a:buNone/>
            </a:pPr>
            <a:r>
              <a:rPr lang="en-US" sz="3600" dirty="0">
                <a:hlinkClick r:id="rId3"/>
              </a:rPr>
              <a:t>dnorkoli@dhd10.org</a:t>
            </a:r>
            <a:endParaRPr lang="en-US" sz="3600" dirty="0"/>
          </a:p>
        </p:txBody>
      </p:sp>
      <p:sp>
        <p:nvSpPr>
          <p:cNvPr id="7" name="Content Placeholder 4">
            <a:extLst>
              <a:ext uri="{FF2B5EF4-FFF2-40B4-BE49-F238E27FC236}">
                <a16:creationId xmlns:a16="http://schemas.microsoft.com/office/drawing/2014/main" id="{E84E46B4-172A-4E98-988A-A88508A60604}"/>
              </a:ext>
            </a:extLst>
          </p:cNvPr>
          <p:cNvSpPr txBox="1">
            <a:spLocks/>
          </p:cNvSpPr>
          <p:nvPr/>
        </p:nvSpPr>
        <p:spPr>
          <a:xfrm>
            <a:off x="4589755" y="5993315"/>
            <a:ext cx="7315200" cy="337352"/>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1100" dirty="0"/>
              <a:t>This project is supported by the Health Resources and Services Administration (HRSA) of the U.S. Department of Health and Human Services (HHS) under grant number D04RH31633 Rural Health Care Services Outreach Grant Program.</a:t>
            </a:r>
          </a:p>
        </p:txBody>
      </p:sp>
      <p:sp>
        <p:nvSpPr>
          <p:cNvPr id="9" name="Title 1">
            <a:extLst>
              <a:ext uri="{FF2B5EF4-FFF2-40B4-BE49-F238E27FC236}">
                <a16:creationId xmlns:a16="http://schemas.microsoft.com/office/drawing/2014/main" id="{889D6641-33A0-4622-A38C-CD3853CBF5E2}"/>
              </a:ext>
            </a:extLst>
          </p:cNvPr>
          <p:cNvSpPr txBox="1">
            <a:spLocks/>
          </p:cNvSpPr>
          <p:nvPr/>
        </p:nvSpPr>
        <p:spPr>
          <a:xfrm>
            <a:off x="471553" y="2802238"/>
            <a:ext cx="3200400" cy="1993925"/>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spcBef>
                <a:spcPts val="0"/>
              </a:spcBef>
            </a:pPr>
            <a:r>
              <a:rPr lang="en-US" sz="5400" dirty="0"/>
              <a:t>Questions</a:t>
            </a:r>
            <a:br>
              <a:rPr lang="en-US" sz="5400" dirty="0"/>
            </a:br>
            <a:r>
              <a:rPr lang="en-US" sz="10700" b="1" dirty="0"/>
              <a:t>?</a:t>
            </a:r>
          </a:p>
        </p:txBody>
      </p:sp>
    </p:spTree>
    <p:extLst>
      <p:ext uri="{BB962C8B-B14F-4D97-AF65-F5344CB8AC3E}">
        <p14:creationId xmlns:p14="http://schemas.microsoft.com/office/powerpoint/2010/main" val="82491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C0A0-CDE6-49FE-AAB6-5B2C835B8BA9}"/>
              </a:ext>
            </a:extLst>
          </p:cNvPr>
          <p:cNvSpPr>
            <a:spLocks noGrp="1"/>
          </p:cNvSpPr>
          <p:nvPr>
            <p:ph type="title"/>
          </p:nvPr>
        </p:nvSpPr>
        <p:spPr/>
        <p:txBody>
          <a:bodyPr>
            <a:normAutofit/>
          </a:bodyPr>
          <a:lstStyle/>
          <a:p>
            <a:pPr algn="ctr"/>
            <a:r>
              <a:rPr lang="en-US" sz="5200" dirty="0">
                <a:solidFill>
                  <a:schemeClr val="bg2">
                    <a:lumMod val="25000"/>
                  </a:schemeClr>
                </a:solidFill>
              </a:rPr>
              <a:t>Consortium Members</a:t>
            </a:r>
          </a:p>
        </p:txBody>
      </p:sp>
      <p:pic>
        <p:nvPicPr>
          <p:cNvPr id="4" name="Picture 3">
            <a:extLst>
              <a:ext uri="{FF2B5EF4-FFF2-40B4-BE49-F238E27FC236}">
                <a16:creationId xmlns:a16="http://schemas.microsoft.com/office/drawing/2014/main" id="{6FB07673-518E-453F-8729-9A3F71226F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691483" y="4887707"/>
            <a:ext cx="4260916" cy="577936"/>
          </a:xfrm>
          <a:prstGeom prst="rect">
            <a:avLst/>
          </a:prstGeom>
          <a:noFill/>
          <a:ln>
            <a:noFill/>
          </a:ln>
        </p:spPr>
      </p:pic>
      <p:pic>
        <p:nvPicPr>
          <p:cNvPr id="6" name="Picture 5">
            <a:extLst>
              <a:ext uri="{FF2B5EF4-FFF2-40B4-BE49-F238E27FC236}">
                <a16:creationId xmlns:a16="http://schemas.microsoft.com/office/drawing/2014/main" id="{235F4CC6-66BE-42C4-A9DC-D5328CA83C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483" y="3304567"/>
            <a:ext cx="4260916" cy="1085496"/>
          </a:xfrm>
          <a:prstGeom prst="rect">
            <a:avLst/>
          </a:prstGeom>
          <a:noFill/>
          <a:ln>
            <a:noFill/>
          </a:ln>
        </p:spPr>
      </p:pic>
      <p:pic>
        <p:nvPicPr>
          <p:cNvPr id="7" name="Picture 6">
            <a:extLst>
              <a:ext uri="{FF2B5EF4-FFF2-40B4-BE49-F238E27FC236}">
                <a16:creationId xmlns:a16="http://schemas.microsoft.com/office/drawing/2014/main" id="{1447E8C3-A7F6-4D34-BE89-5D08579020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85855" y="2338545"/>
            <a:ext cx="4004778" cy="804453"/>
          </a:xfrm>
          <a:prstGeom prst="rect">
            <a:avLst/>
          </a:prstGeom>
          <a:noFill/>
        </p:spPr>
      </p:pic>
      <p:pic>
        <p:nvPicPr>
          <p:cNvPr id="8" name="Picture 7">
            <a:extLst>
              <a:ext uri="{FF2B5EF4-FFF2-40B4-BE49-F238E27FC236}">
                <a16:creationId xmlns:a16="http://schemas.microsoft.com/office/drawing/2014/main" id="{72413F36-FE10-4FC7-B2E3-B2AFE94F7DE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85855" y="3582083"/>
            <a:ext cx="3090545" cy="1883560"/>
          </a:xfrm>
          <a:prstGeom prst="rect">
            <a:avLst/>
          </a:prstGeom>
          <a:noFill/>
        </p:spPr>
      </p:pic>
      <p:pic>
        <p:nvPicPr>
          <p:cNvPr id="11" name="Picture 10" descr="A picture containing graphical user interface&#10;&#10;Description automatically generated">
            <a:extLst>
              <a:ext uri="{FF2B5EF4-FFF2-40B4-BE49-F238E27FC236}">
                <a16:creationId xmlns:a16="http://schemas.microsoft.com/office/drawing/2014/main" id="{102CB40D-6305-45E5-94C4-404F33967E4A}"/>
              </a:ext>
            </a:extLst>
          </p:cNvPr>
          <p:cNvPicPr>
            <a:picLocks noChangeAspect="1"/>
          </p:cNvPicPr>
          <p:nvPr/>
        </p:nvPicPr>
        <p:blipFill rotWithShape="1">
          <a:blip r:embed="rId7">
            <a:extLst>
              <a:ext uri="{28A0092B-C50C-407E-A947-70E740481C1C}">
                <a14:useLocalDpi xmlns:a14="http://schemas.microsoft.com/office/drawing/2010/main" val="0"/>
              </a:ext>
            </a:extLst>
          </a:blip>
          <a:srcRect l="5313" t="15645" r="5739" b="39887"/>
          <a:stretch/>
        </p:blipFill>
        <p:spPr>
          <a:xfrm>
            <a:off x="1691483" y="2413429"/>
            <a:ext cx="4260916" cy="595080"/>
          </a:xfrm>
          <a:prstGeom prst="rect">
            <a:avLst/>
          </a:prstGeom>
        </p:spPr>
      </p:pic>
    </p:spTree>
    <p:extLst>
      <p:ext uri="{BB962C8B-B14F-4D97-AF65-F5344CB8AC3E}">
        <p14:creationId xmlns:p14="http://schemas.microsoft.com/office/powerpoint/2010/main" val="332538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2188-35B0-4D2B-8A23-2660DCCD904F}"/>
              </a:ext>
            </a:extLst>
          </p:cNvPr>
          <p:cNvSpPr>
            <a:spLocks noGrp="1"/>
          </p:cNvSpPr>
          <p:nvPr>
            <p:ph type="title" idx="4294967295"/>
          </p:nvPr>
        </p:nvSpPr>
        <p:spPr>
          <a:xfrm>
            <a:off x="904973" y="620713"/>
            <a:ext cx="3806825" cy="1783122"/>
          </a:xfrm>
        </p:spPr>
        <p:txBody>
          <a:bodyPr anchor="t">
            <a:normAutofit/>
          </a:bodyPr>
          <a:lstStyle/>
          <a:p>
            <a:r>
              <a:rPr lang="en-US" sz="6000" dirty="0">
                <a:solidFill>
                  <a:schemeClr val="bg2">
                    <a:lumMod val="25000"/>
                  </a:schemeClr>
                </a:solidFill>
              </a:rPr>
              <a:t>Community Partners</a:t>
            </a:r>
          </a:p>
        </p:txBody>
      </p:sp>
      <p:graphicFrame>
        <p:nvGraphicFramePr>
          <p:cNvPr id="15" name="Content Placeholder 2">
            <a:extLst>
              <a:ext uri="{FF2B5EF4-FFF2-40B4-BE49-F238E27FC236}">
                <a16:creationId xmlns:a16="http://schemas.microsoft.com/office/drawing/2014/main" id="{96C61DB2-982A-7364-6FD4-B0216734797E}"/>
              </a:ext>
            </a:extLst>
          </p:cNvPr>
          <p:cNvGraphicFramePr>
            <a:graphicFrameLocks noGrp="1"/>
          </p:cNvGraphicFramePr>
          <p:nvPr>
            <p:ph idx="4294967295"/>
            <p:extLst>
              <p:ext uri="{D42A27DB-BD31-4B8C-83A1-F6EECF244321}">
                <p14:modId xmlns:p14="http://schemas.microsoft.com/office/powerpoint/2010/main" val="1606039813"/>
              </p:ext>
            </p:extLst>
          </p:nvPr>
        </p:nvGraphicFramePr>
        <p:xfrm>
          <a:off x="5022752" y="620713"/>
          <a:ext cx="6264275" cy="5503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9191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5CA28DA7-2306-4738-87AF-5DC371143A4C}"/>
              </a:ext>
            </a:extLst>
          </p:cNvPr>
          <p:cNvPicPr>
            <a:picLocks noChangeAspect="1"/>
          </p:cNvPicPr>
          <p:nvPr/>
        </p:nvPicPr>
        <p:blipFill rotWithShape="1">
          <a:blip r:embed="rId3">
            <a:extLst>
              <a:ext uri="{28A0092B-C50C-407E-A947-70E740481C1C}">
                <a14:useLocalDpi xmlns:a14="http://schemas.microsoft.com/office/drawing/2010/main" val="0"/>
              </a:ext>
            </a:extLst>
          </a:blip>
          <a:srcRect r="1" b="6711"/>
          <a:stretch/>
        </p:blipFill>
        <p:spPr>
          <a:xfrm>
            <a:off x="214271" y="503783"/>
            <a:ext cx="5381012" cy="5593249"/>
          </a:xfrm>
          <a:prstGeom prst="rect">
            <a:avLst/>
          </a:prstGeom>
        </p:spPr>
      </p:pic>
      <p:sp>
        <p:nvSpPr>
          <p:cNvPr id="11" name="Rounded Rectangle 18">
            <a:extLst>
              <a:ext uri="{FF2B5EF4-FFF2-40B4-BE49-F238E27FC236}">
                <a16:creationId xmlns:a16="http://schemas.microsoft.com/office/drawing/2014/main" id="{631115F7-B58A-401D-BA51-E52B37E5698D}"/>
              </a:ext>
            </a:extLst>
          </p:cNvPr>
          <p:cNvSpPr/>
          <p:nvPr/>
        </p:nvSpPr>
        <p:spPr bwMode="auto">
          <a:xfrm>
            <a:off x="6113756" y="800722"/>
            <a:ext cx="2667000" cy="2171023"/>
          </a:xfrm>
          <a:prstGeom prst="roundRect">
            <a:avLst>
              <a:gd name="adj" fmla="val 7654"/>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bg1"/>
              </a:solidFill>
            </a:endParaRPr>
          </a:p>
        </p:txBody>
      </p:sp>
      <p:sp>
        <p:nvSpPr>
          <p:cNvPr id="15" name="Oval 14">
            <a:extLst>
              <a:ext uri="{FF2B5EF4-FFF2-40B4-BE49-F238E27FC236}">
                <a16:creationId xmlns:a16="http://schemas.microsoft.com/office/drawing/2014/main" id="{7ED077F3-67B2-406F-8BCA-ADA2C7C74CF1}"/>
              </a:ext>
            </a:extLst>
          </p:cNvPr>
          <p:cNvSpPr>
            <a:spLocks noChangeAspect="1"/>
          </p:cNvSpPr>
          <p:nvPr/>
        </p:nvSpPr>
        <p:spPr>
          <a:xfrm>
            <a:off x="6330903" y="503783"/>
            <a:ext cx="628066" cy="61008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21">
            <a:extLst>
              <a:ext uri="{FF2B5EF4-FFF2-40B4-BE49-F238E27FC236}">
                <a16:creationId xmlns:a16="http://schemas.microsoft.com/office/drawing/2014/main" id="{63E8B82D-4C34-4B00-8186-8B0C9864EA87}"/>
              </a:ext>
            </a:extLst>
          </p:cNvPr>
          <p:cNvSpPr/>
          <p:nvPr/>
        </p:nvSpPr>
        <p:spPr bwMode="auto">
          <a:xfrm>
            <a:off x="6096000" y="3565623"/>
            <a:ext cx="2667000" cy="2621469"/>
          </a:xfrm>
          <a:prstGeom prst="roundRect">
            <a:avLst>
              <a:gd name="adj" fmla="val 7654"/>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 name="Oval 17">
            <a:extLst>
              <a:ext uri="{FF2B5EF4-FFF2-40B4-BE49-F238E27FC236}">
                <a16:creationId xmlns:a16="http://schemas.microsoft.com/office/drawing/2014/main" id="{B19F7230-B8B3-4DAD-812F-0E61C1E7519C}"/>
              </a:ext>
            </a:extLst>
          </p:cNvPr>
          <p:cNvSpPr>
            <a:spLocks noChangeAspect="1"/>
          </p:cNvSpPr>
          <p:nvPr/>
        </p:nvSpPr>
        <p:spPr>
          <a:xfrm>
            <a:off x="6417978" y="3268684"/>
            <a:ext cx="628066" cy="61008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9">
            <a:extLst>
              <a:ext uri="{FF2B5EF4-FFF2-40B4-BE49-F238E27FC236}">
                <a16:creationId xmlns:a16="http://schemas.microsoft.com/office/drawing/2014/main" id="{6E3AB47A-786A-4E83-8316-1AD1127C0CD7}"/>
              </a:ext>
            </a:extLst>
          </p:cNvPr>
          <p:cNvSpPr/>
          <p:nvPr/>
        </p:nvSpPr>
        <p:spPr bwMode="auto">
          <a:xfrm>
            <a:off x="8886971" y="800723"/>
            <a:ext cx="2667000" cy="2171022"/>
          </a:xfrm>
          <a:prstGeom prst="roundRect">
            <a:avLst>
              <a:gd name="adj" fmla="val 7654"/>
            </a:avLst>
          </a:prstGeom>
          <a:solidFill>
            <a:schemeClr val="accent2"/>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1" name="Oval 20">
            <a:extLst>
              <a:ext uri="{FF2B5EF4-FFF2-40B4-BE49-F238E27FC236}">
                <a16:creationId xmlns:a16="http://schemas.microsoft.com/office/drawing/2014/main" id="{C2A8D7E3-E208-4E19-8E25-0900A365F8DE}"/>
              </a:ext>
            </a:extLst>
          </p:cNvPr>
          <p:cNvSpPr>
            <a:spLocks noChangeAspect="1"/>
          </p:cNvSpPr>
          <p:nvPr/>
        </p:nvSpPr>
        <p:spPr>
          <a:xfrm>
            <a:off x="9150303" y="503783"/>
            <a:ext cx="628066" cy="61008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19">
            <a:extLst>
              <a:ext uri="{FF2B5EF4-FFF2-40B4-BE49-F238E27FC236}">
                <a16:creationId xmlns:a16="http://schemas.microsoft.com/office/drawing/2014/main" id="{8A8CDD9A-441C-43A7-8294-BD9AA686B446}"/>
              </a:ext>
            </a:extLst>
          </p:cNvPr>
          <p:cNvSpPr/>
          <p:nvPr/>
        </p:nvSpPr>
        <p:spPr bwMode="auto">
          <a:xfrm>
            <a:off x="8851459" y="3565623"/>
            <a:ext cx="2667000" cy="2621468"/>
          </a:xfrm>
          <a:prstGeom prst="roundRect">
            <a:avLst>
              <a:gd name="adj" fmla="val 7654"/>
            </a:avLst>
          </a:prstGeom>
          <a:solidFill>
            <a:schemeClr val="accent3">
              <a:lumMod val="7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5" name="Oval 24">
            <a:extLst>
              <a:ext uri="{FF2B5EF4-FFF2-40B4-BE49-F238E27FC236}">
                <a16:creationId xmlns:a16="http://schemas.microsoft.com/office/drawing/2014/main" id="{8FC02CE1-E2B7-4FB8-B0B3-DFC21F253CDD}"/>
              </a:ext>
            </a:extLst>
          </p:cNvPr>
          <p:cNvSpPr>
            <a:spLocks noChangeAspect="1"/>
          </p:cNvSpPr>
          <p:nvPr/>
        </p:nvSpPr>
        <p:spPr>
          <a:xfrm>
            <a:off x="9114791" y="3268684"/>
            <a:ext cx="628066" cy="610084"/>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F8DACCD-48E6-4173-9997-0ABA06FBD29F}"/>
              </a:ext>
            </a:extLst>
          </p:cNvPr>
          <p:cNvSpPr txBox="1"/>
          <p:nvPr/>
        </p:nvSpPr>
        <p:spPr>
          <a:xfrm>
            <a:off x="6245178" y="1286981"/>
            <a:ext cx="2428875" cy="1323439"/>
          </a:xfrm>
          <a:prstGeom prst="rect">
            <a:avLst/>
          </a:prstGeom>
          <a:noFill/>
        </p:spPr>
        <p:txBody>
          <a:bodyPr wrap="square" rtlCol="0">
            <a:spAutoFit/>
          </a:bodyPr>
          <a:lstStyle/>
          <a:p>
            <a:pPr lvl="0"/>
            <a:r>
              <a:rPr lang="en-US" sz="1600" b="1" dirty="0">
                <a:solidFill>
                  <a:schemeClr val="bg1"/>
                </a:solidFill>
              </a:rPr>
              <a:t>The “Dental Partnering for Heart Health Project” served adults ages 30 - 74 with no history of cardiovascular disease  </a:t>
            </a:r>
          </a:p>
        </p:txBody>
      </p:sp>
      <p:sp>
        <p:nvSpPr>
          <p:cNvPr id="35" name="TextBox 34">
            <a:extLst>
              <a:ext uri="{FF2B5EF4-FFF2-40B4-BE49-F238E27FC236}">
                <a16:creationId xmlns:a16="http://schemas.microsoft.com/office/drawing/2014/main" id="{2E223D11-A044-47F2-B27E-7C8EA6CF51A2}"/>
              </a:ext>
            </a:extLst>
          </p:cNvPr>
          <p:cNvSpPr txBox="1"/>
          <p:nvPr/>
        </p:nvSpPr>
        <p:spPr>
          <a:xfrm>
            <a:off x="9006033" y="1283526"/>
            <a:ext cx="2428875" cy="1323439"/>
          </a:xfrm>
          <a:prstGeom prst="rect">
            <a:avLst/>
          </a:prstGeom>
          <a:noFill/>
        </p:spPr>
        <p:txBody>
          <a:bodyPr wrap="square" rtlCol="0">
            <a:spAutoFit/>
          </a:bodyPr>
          <a:lstStyle/>
          <a:p>
            <a:pPr lvl="0"/>
            <a:r>
              <a:rPr lang="en-US" sz="1600" b="1" dirty="0">
                <a:solidFill>
                  <a:schemeClr val="bg1"/>
                </a:solidFill>
              </a:rPr>
              <a:t>The target service area included two rural counties within the DHD #10 jurisdiction - Mecosta County and Lake County   </a:t>
            </a:r>
          </a:p>
        </p:txBody>
      </p:sp>
      <p:sp>
        <p:nvSpPr>
          <p:cNvPr id="36" name="TextBox 35">
            <a:extLst>
              <a:ext uri="{FF2B5EF4-FFF2-40B4-BE49-F238E27FC236}">
                <a16:creationId xmlns:a16="http://schemas.microsoft.com/office/drawing/2014/main" id="{E80DED17-BF20-4F07-88F2-3D65B5E9B9E4}"/>
              </a:ext>
            </a:extLst>
          </p:cNvPr>
          <p:cNvSpPr txBox="1"/>
          <p:nvPr/>
        </p:nvSpPr>
        <p:spPr>
          <a:xfrm>
            <a:off x="6163022" y="3878767"/>
            <a:ext cx="2606281" cy="2086725"/>
          </a:xfrm>
          <a:prstGeom prst="rect">
            <a:avLst/>
          </a:prstGeom>
          <a:noFill/>
        </p:spPr>
        <p:txBody>
          <a:bodyPr wrap="square" rtlCol="0">
            <a:spAutoFit/>
          </a:bodyPr>
          <a:lstStyle/>
          <a:p>
            <a:pPr lvl="0">
              <a:lnSpc>
                <a:spcPct val="90000"/>
              </a:lnSpc>
            </a:pPr>
            <a:r>
              <a:rPr lang="en-US" sz="1600" b="1" dirty="0">
                <a:solidFill>
                  <a:schemeClr val="bg1"/>
                </a:solidFill>
              </a:rPr>
              <a:t>This project focused on connecting dental health providers, public health providers, and primary care providers to create programs and referral systems to reduce the risk of cardiovascular disease in their patients  </a:t>
            </a:r>
          </a:p>
        </p:txBody>
      </p:sp>
      <p:sp>
        <p:nvSpPr>
          <p:cNvPr id="37" name="TextBox 36">
            <a:extLst>
              <a:ext uri="{FF2B5EF4-FFF2-40B4-BE49-F238E27FC236}">
                <a16:creationId xmlns:a16="http://schemas.microsoft.com/office/drawing/2014/main" id="{D6A82EAD-6F66-4365-9511-AF13AB9D20ED}"/>
              </a:ext>
            </a:extLst>
          </p:cNvPr>
          <p:cNvSpPr txBox="1"/>
          <p:nvPr/>
        </p:nvSpPr>
        <p:spPr>
          <a:xfrm>
            <a:off x="8952841" y="3878767"/>
            <a:ext cx="2601130" cy="2187009"/>
          </a:xfrm>
          <a:prstGeom prst="rect">
            <a:avLst/>
          </a:prstGeom>
          <a:noFill/>
        </p:spPr>
        <p:txBody>
          <a:bodyPr wrap="square" rtlCol="0">
            <a:spAutoFit/>
          </a:bodyPr>
          <a:lstStyle/>
          <a:p>
            <a:pPr lvl="0">
              <a:lnSpc>
                <a:spcPct val="85000"/>
              </a:lnSpc>
            </a:pPr>
            <a:r>
              <a:rPr lang="en-US" sz="1600" b="1" dirty="0">
                <a:solidFill>
                  <a:schemeClr val="bg1"/>
                </a:solidFill>
              </a:rPr>
              <a:t>The greatest need of the target population in the service area was lack of access to programs and services to reduce the risk factors of cardiovascular disease, such as smoking, unhealthy weight, high blood pressure, diabetes, and periodontal disease</a:t>
            </a:r>
          </a:p>
        </p:txBody>
      </p:sp>
      <p:pic>
        <p:nvPicPr>
          <p:cNvPr id="10" name="Graphic 9" descr="Handshake with solid fill">
            <a:extLst>
              <a:ext uri="{FF2B5EF4-FFF2-40B4-BE49-F238E27FC236}">
                <a16:creationId xmlns:a16="http://schemas.microsoft.com/office/drawing/2014/main" id="{7F13BC43-C1A4-4DE3-B4C0-FFE53D14BA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74440" y="559711"/>
            <a:ext cx="540991" cy="540991"/>
          </a:xfrm>
          <a:prstGeom prst="rect">
            <a:avLst/>
          </a:prstGeom>
        </p:spPr>
      </p:pic>
      <p:pic>
        <p:nvPicPr>
          <p:cNvPr id="38" name="Graphic 37" descr="Target with solid fill">
            <a:extLst>
              <a:ext uri="{FF2B5EF4-FFF2-40B4-BE49-F238E27FC236}">
                <a16:creationId xmlns:a16="http://schemas.microsoft.com/office/drawing/2014/main" id="{6DA8C7D6-1D71-4D5A-BEFE-D147246172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50130" y="594619"/>
            <a:ext cx="428411" cy="428411"/>
          </a:xfrm>
          <a:prstGeom prst="rect">
            <a:avLst/>
          </a:prstGeom>
        </p:spPr>
      </p:pic>
      <p:pic>
        <p:nvPicPr>
          <p:cNvPr id="40" name="Graphic 39" descr="Connections with solid fill">
            <a:extLst>
              <a:ext uri="{FF2B5EF4-FFF2-40B4-BE49-F238E27FC236}">
                <a16:creationId xmlns:a16="http://schemas.microsoft.com/office/drawing/2014/main" id="{E6AF85CC-829D-4BDA-AA27-0F78DB2C17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17913" y="3367730"/>
            <a:ext cx="428196" cy="428196"/>
          </a:xfrm>
          <a:prstGeom prst="rect">
            <a:avLst/>
          </a:prstGeom>
        </p:spPr>
      </p:pic>
      <p:pic>
        <p:nvPicPr>
          <p:cNvPr id="42" name="Graphic 41" descr="Move with solid fill">
            <a:extLst>
              <a:ext uri="{FF2B5EF4-FFF2-40B4-BE49-F238E27FC236}">
                <a16:creationId xmlns:a16="http://schemas.microsoft.com/office/drawing/2014/main" id="{31386593-BB12-415C-BBB1-8A6A1E62C5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70354" y="3307153"/>
            <a:ext cx="516939" cy="516939"/>
          </a:xfrm>
          <a:prstGeom prst="rect">
            <a:avLst/>
          </a:prstGeom>
        </p:spPr>
      </p:pic>
    </p:spTree>
    <p:extLst>
      <p:ext uri="{BB962C8B-B14F-4D97-AF65-F5344CB8AC3E}">
        <p14:creationId xmlns:p14="http://schemas.microsoft.com/office/powerpoint/2010/main" val="1646029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A6C7-552B-444E-8765-00DA179DFDB7}"/>
              </a:ext>
            </a:extLst>
          </p:cNvPr>
          <p:cNvSpPr>
            <a:spLocks noGrp="1"/>
          </p:cNvSpPr>
          <p:nvPr>
            <p:ph type="title"/>
          </p:nvPr>
        </p:nvSpPr>
        <p:spPr>
          <a:xfrm>
            <a:off x="1209674" y="544440"/>
            <a:ext cx="9970515" cy="1133693"/>
          </a:xfrm>
        </p:spPr>
        <p:txBody>
          <a:bodyPr>
            <a:normAutofit/>
          </a:bodyPr>
          <a:lstStyle/>
          <a:p>
            <a:pPr algn="ctr"/>
            <a:r>
              <a:rPr lang="en-US" sz="5200" dirty="0"/>
              <a:t>How did we address this need?</a:t>
            </a:r>
          </a:p>
        </p:txBody>
      </p:sp>
      <p:sp>
        <p:nvSpPr>
          <p:cNvPr id="6" name="Down Arrow Callout 47">
            <a:extLst>
              <a:ext uri="{FF2B5EF4-FFF2-40B4-BE49-F238E27FC236}">
                <a16:creationId xmlns:a16="http://schemas.microsoft.com/office/drawing/2014/main" id="{F371EBEB-D85A-49E3-918F-A8C66EED3CD1}"/>
              </a:ext>
            </a:extLst>
          </p:cNvPr>
          <p:cNvSpPr/>
          <p:nvPr/>
        </p:nvSpPr>
        <p:spPr>
          <a:xfrm>
            <a:off x="3767996" y="2073275"/>
            <a:ext cx="2383435" cy="3626041"/>
          </a:xfrm>
          <a:prstGeom prst="downArrowCallout">
            <a:avLst>
              <a:gd name="adj1" fmla="val 25000"/>
              <a:gd name="adj2" fmla="val 6698"/>
              <a:gd name="adj3" fmla="val 4369"/>
              <a:gd name="adj4" fmla="val 97489"/>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Callout 48">
            <a:extLst>
              <a:ext uri="{FF2B5EF4-FFF2-40B4-BE49-F238E27FC236}">
                <a16:creationId xmlns:a16="http://schemas.microsoft.com/office/drawing/2014/main" id="{95A258EB-48BC-4DDE-948E-6AF82023B71F}"/>
              </a:ext>
            </a:extLst>
          </p:cNvPr>
          <p:cNvSpPr/>
          <p:nvPr/>
        </p:nvSpPr>
        <p:spPr>
          <a:xfrm>
            <a:off x="1209675" y="2073275"/>
            <a:ext cx="2383435" cy="3626041"/>
          </a:xfrm>
          <a:prstGeom prst="downArrowCallout">
            <a:avLst>
              <a:gd name="adj1" fmla="val 25000"/>
              <a:gd name="adj2" fmla="val 6698"/>
              <a:gd name="adj3" fmla="val 4369"/>
              <a:gd name="adj4" fmla="val 97489"/>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8498C8C-18E6-44EF-95A1-C5AE98A01F11}"/>
              </a:ext>
            </a:extLst>
          </p:cNvPr>
          <p:cNvSpPr txBox="1"/>
          <p:nvPr/>
        </p:nvSpPr>
        <p:spPr>
          <a:xfrm>
            <a:off x="1267081" y="3334247"/>
            <a:ext cx="2268621" cy="954107"/>
          </a:xfrm>
          <a:prstGeom prst="rect">
            <a:avLst/>
          </a:prstGeom>
          <a:noFill/>
        </p:spPr>
        <p:txBody>
          <a:bodyPr wrap="square" rtlCol="0">
            <a:spAutoFit/>
          </a:bodyPr>
          <a:lstStyle/>
          <a:p>
            <a:pPr lvl="0" algn="ctr"/>
            <a:r>
              <a:rPr lang="en-US" sz="1400" b="1" dirty="0">
                <a:solidFill>
                  <a:schemeClr val="bg1"/>
                </a:solidFill>
              </a:rPr>
              <a:t>Conducted Heart Age screenings of the target population using the CDC Heart Age Calculator </a:t>
            </a:r>
          </a:p>
        </p:txBody>
      </p:sp>
      <p:sp>
        <p:nvSpPr>
          <p:cNvPr id="9" name="TextBox 8">
            <a:extLst>
              <a:ext uri="{FF2B5EF4-FFF2-40B4-BE49-F238E27FC236}">
                <a16:creationId xmlns:a16="http://schemas.microsoft.com/office/drawing/2014/main" id="{50646E5D-E66E-4AB8-B89B-9D119E94D85D}"/>
              </a:ext>
            </a:extLst>
          </p:cNvPr>
          <p:cNvSpPr txBox="1"/>
          <p:nvPr/>
        </p:nvSpPr>
        <p:spPr>
          <a:xfrm>
            <a:off x="3780240" y="3334247"/>
            <a:ext cx="2317401" cy="1354217"/>
          </a:xfrm>
          <a:prstGeom prst="rect">
            <a:avLst/>
          </a:prstGeom>
          <a:noFill/>
        </p:spPr>
        <p:txBody>
          <a:bodyPr wrap="square" rtlCol="0">
            <a:spAutoFit/>
          </a:bodyPr>
          <a:lstStyle/>
          <a:p>
            <a:pPr algn="ctr" defTabSz="914400">
              <a:spcBef>
                <a:spcPct val="20000"/>
              </a:spcBef>
              <a:defRPr/>
            </a:pPr>
            <a:r>
              <a:rPr lang="en-US" sz="1400" b="1" dirty="0">
                <a:solidFill>
                  <a:schemeClr val="bg1"/>
                </a:solidFill>
              </a:rPr>
              <a:t> Provided referrals to appropriate services in each county based on CVD risk factors identified through use of the Calculator</a:t>
            </a:r>
          </a:p>
          <a:p>
            <a:pPr algn="ctr" defTabSz="914400">
              <a:spcBef>
                <a:spcPct val="20000"/>
              </a:spcBef>
              <a:defRPr/>
            </a:pPr>
            <a:endParaRPr lang="en-US" sz="1000" b="1" dirty="0">
              <a:solidFill>
                <a:schemeClr val="bg1"/>
              </a:solidFill>
            </a:endParaRPr>
          </a:p>
        </p:txBody>
      </p:sp>
      <p:sp>
        <p:nvSpPr>
          <p:cNvPr id="10" name="Down Arrow Callout 53">
            <a:extLst>
              <a:ext uri="{FF2B5EF4-FFF2-40B4-BE49-F238E27FC236}">
                <a16:creationId xmlns:a16="http://schemas.microsoft.com/office/drawing/2014/main" id="{8608679C-06CA-4273-8DF3-9EDD5AA57ABE}"/>
              </a:ext>
            </a:extLst>
          </p:cNvPr>
          <p:cNvSpPr/>
          <p:nvPr/>
        </p:nvSpPr>
        <p:spPr>
          <a:xfrm>
            <a:off x="6326318" y="2073275"/>
            <a:ext cx="2383435" cy="3626041"/>
          </a:xfrm>
          <a:prstGeom prst="downArrowCallout">
            <a:avLst>
              <a:gd name="adj1" fmla="val 25000"/>
              <a:gd name="adj2" fmla="val 6698"/>
              <a:gd name="adj3" fmla="val 4369"/>
              <a:gd name="adj4" fmla="val 97489"/>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4A09001-B7BA-4EC8-8F47-DF9B0E09ED18}"/>
              </a:ext>
            </a:extLst>
          </p:cNvPr>
          <p:cNvSpPr txBox="1"/>
          <p:nvPr/>
        </p:nvSpPr>
        <p:spPr>
          <a:xfrm>
            <a:off x="6338562" y="3334247"/>
            <a:ext cx="2317401" cy="2031325"/>
          </a:xfrm>
          <a:prstGeom prst="rect">
            <a:avLst/>
          </a:prstGeom>
          <a:noFill/>
        </p:spPr>
        <p:txBody>
          <a:bodyPr wrap="square" rtlCol="0">
            <a:spAutoFit/>
          </a:bodyPr>
          <a:lstStyle/>
          <a:p>
            <a:pPr lvl="0" algn="ctr"/>
            <a:r>
              <a:rPr lang="en-US" sz="1400" b="1" dirty="0">
                <a:solidFill>
                  <a:schemeClr val="bg1"/>
                </a:solidFill>
              </a:rPr>
              <a:t>Referring participants identified with risk factors for cardiovascular disease to case management and/or risk reduction programs and providing follow up by community health workers to assess for </a:t>
            </a:r>
            <a:r>
              <a:rPr lang="en-US" sz="1400" b="1" dirty="0" err="1">
                <a:solidFill>
                  <a:schemeClr val="bg1"/>
                </a:solidFill>
              </a:rPr>
              <a:t>SDoH</a:t>
            </a:r>
            <a:r>
              <a:rPr lang="en-US" sz="1400" b="1" dirty="0">
                <a:solidFill>
                  <a:schemeClr val="bg1"/>
                </a:solidFill>
              </a:rPr>
              <a:t> and navigate to resources</a:t>
            </a:r>
          </a:p>
        </p:txBody>
      </p:sp>
      <p:sp>
        <p:nvSpPr>
          <p:cNvPr id="13" name="Freeform 245">
            <a:extLst>
              <a:ext uri="{FF2B5EF4-FFF2-40B4-BE49-F238E27FC236}">
                <a16:creationId xmlns:a16="http://schemas.microsoft.com/office/drawing/2014/main" id="{022F844B-92C1-4367-B99D-FF6363053005}"/>
              </a:ext>
            </a:extLst>
          </p:cNvPr>
          <p:cNvSpPr>
            <a:spLocks noChangeAspect="1"/>
          </p:cNvSpPr>
          <p:nvPr/>
        </p:nvSpPr>
        <p:spPr bwMode="auto">
          <a:xfrm>
            <a:off x="4596849" y="2579033"/>
            <a:ext cx="684183" cy="59824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Down Arrow Callout 53">
            <a:extLst>
              <a:ext uri="{FF2B5EF4-FFF2-40B4-BE49-F238E27FC236}">
                <a16:creationId xmlns:a16="http://schemas.microsoft.com/office/drawing/2014/main" id="{DDAFA0A8-9A57-43DA-8DBB-152DD4156984}"/>
              </a:ext>
            </a:extLst>
          </p:cNvPr>
          <p:cNvSpPr/>
          <p:nvPr/>
        </p:nvSpPr>
        <p:spPr>
          <a:xfrm>
            <a:off x="8884640" y="2073275"/>
            <a:ext cx="2383435" cy="3626041"/>
          </a:xfrm>
          <a:prstGeom prst="downArrowCallout">
            <a:avLst>
              <a:gd name="adj1" fmla="val 25000"/>
              <a:gd name="adj2" fmla="val 6698"/>
              <a:gd name="adj3" fmla="val 4369"/>
              <a:gd name="adj4" fmla="val 97489"/>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B90F26A-641C-4DC1-9D4D-85EA58017650}"/>
              </a:ext>
            </a:extLst>
          </p:cNvPr>
          <p:cNvSpPr txBox="1"/>
          <p:nvPr/>
        </p:nvSpPr>
        <p:spPr>
          <a:xfrm>
            <a:off x="8884639" y="3334247"/>
            <a:ext cx="2383435" cy="2246769"/>
          </a:xfrm>
          <a:prstGeom prst="rect">
            <a:avLst/>
          </a:prstGeom>
          <a:noFill/>
        </p:spPr>
        <p:txBody>
          <a:bodyPr wrap="square" rtlCol="0">
            <a:spAutoFit/>
          </a:bodyPr>
          <a:lstStyle/>
          <a:p>
            <a:pPr lvl="0" algn="ctr"/>
            <a:r>
              <a:rPr lang="en-US" sz="1400" b="1" dirty="0">
                <a:solidFill>
                  <a:schemeClr val="bg1"/>
                </a:solidFill>
              </a:rPr>
              <a:t>Created Community Clinical Linkages between healthcare providers, dental care providers and public health providers to address blood pressure case management, diabetes case management, weight management, tobacco cessation and diabetes prevention</a:t>
            </a:r>
          </a:p>
        </p:txBody>
      </p:sp>
      <p:pic>
        <p:nvPicPr>
          <p:cNvPr id="24" name="Graphic 23" descr="Network with solid fill">
            <a:extLst>
              <a:ext uri="{FF2B5EF4-FFF2-40B4-BE49-F238E27FC236}">
                <a16:creationId xmlns:a16="http://schemas.microsoft.com/office/drawing/2014/main" id="{30A58BF1-EC53-427B-93F7-5A9D2F177B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0835" y="2419847"/>
            <a:ext cx="914400" cy="914400"/>
          </a:xfrm>
          <a:prstGeom prst="rect">
            <a:avLst/>
          </a:prstGeom>
        </p:spPr>
      </p:pic>
      <p:pic>
        <p:nvPicPr>
          <p:cNvPr id="26" name="Graphic 25" descr="Calculator with solid fill">
            <a:extLst>
              <a:ext uri="{FF2B5EF4-FFF2-40B4-BE49-F238E27FC236}">
                <a16:creationId xmlns:a16="http://schemas.microsoft.com/office/drawing/2014/main" id="{08A255F8-C8EC-4292-AC13-14A21A699E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4191" y="2419847"/>
            <a:ext cx="914400" cy="914400"/>
          </a:xfrm>
          <a:prstGeom prst="rect">
            <a:avLst/>
          </a:prstGeom>
        </p:spPr>
      </p:pic>
      <p:pic>
        <p:nvPicPr>
          <p:cNvPr id="28" name="Graphic 27" descr="Link with solid fill">
            <a:extLst>
              <a:ext uri="{FF2B5EF4-FFF2-40B4-BE49-F238E27FC236}">
                <a16:creationId xmlns:a16="http://schemas.microsoft.com/office/drawing/2014/main" id="{09BF5B4A-B3D4-42F3-8CC0-76C442DC83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19156" y="2419847"/>
            <a:ext cx="914400" cy="914400"/>
          </a:xfrm>
          <a:prstGeom prst="rect">
            <a:avLst/>
          </a:prstGeom>
        </p:spPr>
      </p:pic>
    </p:spTree>
    <p:extLst>
      <p:ext uri="{BB962C8B-B14F-4D97-AF65-F5344CB8AC3E}">
        <p14:creationId xmlns:p14="http://schemas.microsoft.com/office/powerpoint/2010/main" val="1853500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A6C7-552B-444E-8765-00DA179DFDB7}"/>
              </a:ext>
            </a:extLst>
          </p:cNvPr>
          <p:cNvSpPr>
            <a:spLocks noGrp="1"/>
          </p:cNvSpPr>
          <p:nvPr>
            <p:ph type="title"/>
          </p:nvPr>
        </p:nvSpPr>
        <p:spPr>
          <a:xfrm>
            <a:off x="838200" y="557188"/>
            <a:ext cx="10515600" cy="1133499"/>
          </a:xfrm>
        </p:spPr>
        <p:txBody>
          <a:bodyPr>
            <a:normAutofit/>
          </a:bodyPr>
          <a:lstStyle/>
          <a:p>
            <a:pPr algn="ctr"/>
            <a:r>
              <a:rPr lang="en-US" sz="5200"/>
              <a:t>We found gaps in services</a:t>
            </a:r>
          </a:p>
        </p:txBody>
      </p:sp>
      <p:sp>
        <p:nvSpPr>
          <p:cNvPr id="6" name="Rectangle 5">
            <a:extLst>
              <a:ext uri="{FF2B5EF4-FFF2-40B4-BE49-F238E27FC236}">
                <a16:creationId xmlns:a16="http://schemas.microsoft.com/office/drawing/2014/main" id="{459A552F-6D3D-49A1-B17A-C1553E439F29}"/>
              </a:ext>
            </a:extLst>
          </p:cNvPr>
          <p:cNvSpPr/>
          <p:nvPr/>
        </p:nvSpPr>
        <p:spPr>
          <a:xfrm>
            <a:off x="1225908" y="2057399"/>
            <a:ext cx="2161864" cy="30724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C6C32E7-384A-418E-B187-A9CDEF417C83}"/>
              </a:ext>
            </a:extLst>
          </p:cNvPr>
          <p:cNvSpPr txBox="1"/>
          <p:nvPr/>
        </p:nvSpPr>
        <p:spPr>
          <a:xfrm>
            <a:off x="1314675" y="2291386"/>
            <a:ext cx="1977030" cy="1323439"/>
          </a:xfrm>
          <a:prstGeom prst="rect">
            <a:avLst/>
          </a:prstGeom>
          <a:noFill/>
        </p:spPr>
        <p:txBody>
          <a:bodyPr wrap="square" rtlCol="0">
            <a:spAutoFit/>
          </a:bodyPr>
          <a:lstStyle/>
          <a:p>
            <a:pPr lvl="0" algn="ctr"/>
            <a:r>
              <a:rPr lang="en-US" sz="1600" b="1" dirty="0">
                <a:solidFill>
                  <a:schemeClr val="bg1"/>
                </a:solidFill>
              </a:rPr>
              <a:t>It was determined that there is a lack of resources or lack of awareness of resources available</a:t>
            </a:r>
          </a:p>
        </p:txBody>
      </p:sp>
      <p:sp>
        <p:nvSpPr>
          <p:cNvPr id="8" name="Rectangle 7">
            <a:extLst>
              <a:ext uri="{FF2B5EF4-FFF2-40B4-BE49-F238E27FC236}">
                <a16:creationId xmlns:a16="http://schemas.microsoft.com/office/drawing/2014/main" id="{92C759D3-A723-4AFA-A250-5BBA0AF7F576}"/>
              </a:ext>
            </a:extLst>
          </p:cNvPr>
          <p:cNvSpPr/>
          <p:nvPr/>
        </p:nvSpPr>
        <p:spPr>
          <a:xfrm>
            <a:off x="3387772" y="2388515"/>
            <a:ext cx="469971" cy="16158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1D6E3A-5EE6-44F3-BFF0-1A39D5192727}"/>
              </a:ext>
            </a:extLst>
          </p:cNvPr>
          <p:cNvSpPr/>
          <p:nvPr/>
        </p:nvSpPr>
        <p:spPr>
          <a:xfrm>
            <a:off x="3828072" y="2068491"/>
            <a:ext cx="2161864" cy="30613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633EFB-9B48-43C2-97BD-4B3507D41181}"/>
              </a:ext>
            </a:extLst>
          </p:cNvPr>
          <p:cNvSpPr/>
          <p:nvPr/>
        </p:nvSpPr>
        <p:spPr>
          <a:xfrm>
            <a:off x="6437536" y="2057400"/>
            <a:ext cx="2161864" cy="30613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0A4003-5503-410F-BC38-9A0781E4538F}"/>
              </a:ext>
            </a:extLst>
          </p:cNvPr>
          <p:cNvSpPr/>
          <p:nvPr/>
        </p:nvSpPr>
        <p:spPr>
          <a:xfrm>
            <a:off x="9066814" y="2057400"/>
            <a:ext cx="2161864" cy="30613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F7A56A-1491-49F8-B9D1-007E97430C6E}"/>
              </a:ext>
            </a:extLst>
          </p:cNvPr>
          <p:cNvSpPr/>
          <p:nvPr/>
        </p:nvSpPr>
        <p:spPr>
          <a:xfrm>
            <a:off x="5976908" y="2377424"/>
            <a:ext cx="469971" cy="16158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238CBD8-8A28-4C27-A04D-BA1DEEB2010B}"/>
              </a:ext>
            </a:extLst>
          </p:cNvPr>
          <p:cNvSpPr/>
          <p:nvPr/>
        </p:nvSpPr>
        <p:spPr>
          <a:xfrm>
            <a:off x="8599401" y="2388515"/>
            <a:ext cx="469971" cy="161581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4BD21F2-0E2E-4660-8CF4-8976048AFD0D}"/>
              </a:ext>
            </a:extLst>
          </p:cNvPr>
          <p:cNvSpPr txBox="1"/>
          <p:nvPr/>
        </p:nvSpPr>
        <p:spPr>
          <a:xfrm>
            <a:off x="3941462" y="2291386"/>
            <a:ext cx="1922057" cy="2616101"/>
          </a:xfrm>
          <a:prstGeom prst="rect">
            <a:avLst/>
          </a:prstGeom>
          <a:noFill/>
        </p:spPr>
        <p:txBody>
          <a:bodyPr wrap="square" rtlCol="0">
            <a:spAutoFit/>
          </a:bodyPr>
          <a:lstStyle/>
          <a:p>
            <a:pPr lvl="0" algn="ctr"/>
            <a:r>
              <a:rPr lang="en-US" sz="1600" b="1" dirty="0">
                <a:solidFill>
                  <a:schemeClr val="bg1"/>
                </a:solidFill>
              </a:rPr>
              <a:t>Unhealthy weight was a risk factor for a significant percent of our program participants (80%), yet there were no programs available in the community to </a:t>
            </a:r>
            <a:r>
              <a:rPr lang="en-US" b="1" dirty="0">
                <a:solidFill>
                  <a:schemeClr val="bg1"/>
                </a:solidFill>
              </a:rPr>
              <a:t>address weight management</a:t>
            </a:r>
          </a:p>
        </p:txBody>
      </p:sp>
      <p:sp>
        <p:nvSpPr>
          <p:cNvPr id="21" name="TextBox 20">
            <a:extLst>
              <a:ext uri="{FF2B5EF4-FFF2-40B4-BE49-F238E27FC236}">
                <a16:creationId xmlns:a16="http://schemas.microsoft.com/office/drawing/2014/main" id="{8B21E3E5-6B3E-45BE-BF8B-218AF15344AC}"/>
              </a:ext>
            </a:extLst>
          </p:cNvPr>
          <p:cNvSpPr txBox="1"/>
          <p:nvPr/>
        </p:nvSpPr>
        <p:spPr>
          <a:xfrm>
            <a:off x="6517154" y="2291387"/>
            <a:ext cx="2002628" cy="2308324"/>
          </a:xfrm>
          <a:prstGeom prst="rect">
            <a:avLst/>
          </a:prstGeom>
          <a:noFill/>
        </p:spPr>
        <p:txBody>
          <a:bodyPr wrap="square" rtlCol="0">
            <a:spAutoFit/>
          </a:bodyPr>
          <a:lstStyle/>
          <a:p>
            <a:pPr lvl="0" algn="ctr"/>
            <a:r>
              <a:rPr lang="en-US" sz="1600" b="1" dirty="0">
                <a:solidFill>
                  <a:schemeClr val="bg1"/>
                </a:solidFill>
              </a:rPr>
              <a:t>Over 34% of our participants smoke cigarettes and</a:t>
            </a:r>
            <a:br>
              <a:rPr lang="en-US" sz="1600" b="1" dirty="0">
                <a:solidFill>
                  <a:schemeClr val="bg1"/>
                </a:solidFill>
              </a:rPr>
            </a:br>
            <a:r>
              <a:rPr lang="en-US" sz="1600" b="1" dirty="0">
                <a:solidFill>
                  <a:schemeClr val="bg1"/>
                </a:solidFill>
              </a:rPr>
              <a:t>there was no system of referrals for tobacco cessation from providers to the DHD#10 Tobacco Treatment Program </a:t>
            </a:r>
          </a:p>
        </p:txBody>
      </p:sp>
      <p:sp>
        <p:nvSpPr>
          <p:cNvPr id="24" name="TextBox 23">
            <a:extLst>
              <a:ext uri="{FF2B5EF4-FFF2-40B4-BE49-F238E27FC236}">
                <a16:creationId xmlns:a16="http://schemas.microsoft.com/office/drawing/2014/main" id="{E5B72ED1-CA9A-4779-BD7F-50B7BD5C8A2A}"/>
              </a:ext>
            </a:extLst>
          </p:cNvPr>
          <p:cNvSpPr txBox="1"/>
          <p:nvPr/>
        </p:nvSpPr>
        <p:spPr>
          <a:xfrm>
            <a:off x="9154722" y="2291387"/>
            <a:ext cx="1986047" cy="2554545"/>
          </a:xfrm>
          <a:prstGeom prst="rect">
            <a:avLst/>
          </a:prstGeom>
          <a:noFill/>
        </p:spPr>
        <p:txBody>
          <a:bodyPr wrap="square" rtlCol="0">
            <a:spAutoFit/>
          </a:bodyPr>
          <a:lstStyle/>
          <a:p>
            <a:pPr lvl="0" algn="ctr"/>
            <a:r>
              <a:rPr lang="en-US" sz="1600" b="1" dirty="0">
                <a:solidFill>
                  <a:schemeClr val="bg1"/>
                </a:solidFill>
              </a:rPr>
              <a:t>Over 40% were identified as at-risk for diabetes and there was no system of referrals for diabetes prevention from providers to the DHD#10  Diabetes Prevention Program</a:t>
            </a:r>
          </a:p>
        </p:txBody>
      </p:sp>
    </p:spTree>
    <p:extLst>
      <p:ext uri="{BB962C8B-B14F-4D97-AF65-F5344CB8AC3E}">
        <p14:creationId xmlns:p14="http://schemas.microsoft.com/office/powerpoint/2010/main" val="1123056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A6C7-552B-444E-8765-00DA179DFDB7}"/>
              </a:ext>
            </a:extLst>
          </p:cNvPr>
          <p:cNvSpPr>
            <a:spLocks noGrp="1"/>
          </p:cNvSpPr>
          <p:nvPr>
            <p:ph type="title"/>
          </p:nvPr>
        </p:nvSpPr>
        <p:spPr>
          <a:xfrm>
            <a:off x="1197204" y="557188"/>
            <a:ext cx="9935852" cy="1133499"/>
          </a:xfrm>
        </p:spPr>
        <p:txBody>
          <a:bodyPr>
            <a:normAutofit/>
          </a:bodyPr>
          <a:lstStyle/>
          <a:p>
            <a:pPr algn="ctr"/>
            <a:r>
              <a:rPr lang="en-US" sz="5200" dirty="0"/>
              <a:t>Tobacco Cessation Systems Change</a:t>
            </a:r>
          </a:p>
        </p:txBody>
      </p:sp>
      <p:sp>
        <p:nvSpPr>
          <p:cNvPr id="6" name="Rounded Rectangle 9">
            <a:extLst>
              <a:ext uri="{FF2B5EF4-FFF2-40B4-BE49-F238E27FC236}">
                <a16:creationId xmlns:a16="http://schemas.microsoft.com/office/drawing/2014/main" id="{B5FA078B-2B89-4E17-948D-08D93BC19732}"/>
              </a:ext>
            </a:extLst>
          </p:cNvPr>
          <p:cNvSpPr/>
          <p:nvPr/>
        </p:nvSpPr>
        <p:spPr>
          <a:xfrm>
            <a:off x="1197204" y="2367233"/>
            <a:ext cx="4923581" cy="1351204"/>
          </a:xfrm>
          <a:prstGeom prst="roundRect">
            <a:avLst>
              <a:gd name="adj" fmla="val 2986"/>
            </a:avLst>
          </a:prstGeom>
          <a:solidFill>
            <a:schemeClr val="tx2">
              <a:lumMod val="10000"/>
              <a:lumOff val="90000"/>
            </a:schemeClr>
          </a:solidFill>
          <a:ln>
            <a:solidFill>
              <a:schemeClr val="bg2">
                <a:lumMod val="9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7" name="Group 16">
            <a:extLst>
              <a:ext uri="{FF2B5EF4-FFF2-40B4-BE49-F238E27FC236}">
                <a16:creationId xmlns:a16="http://schemas.microsoft.com/office/drawing/2014/main" id="{7FA733F7-3B32-43CB-AF58-C44C80DC2732}"/>
              </a:ext>
            </a:extLst>
          </p:cNvPr>
          <p:cNvGrpSpPr/>
          <p:nvPr/>
        </p:nvGrpSpPr>
        <p:grpSpPr>
          <a:xfrm>
            <a:off x="1626721" y="2136774"/>
            <a:ext cx="4064543" cy="575226"/>
            <a:chOff x="1240058" y="1117599"/>
            <a:chExt cx="2644252" cy="445714"/>
          </a:xfrm>
        </p:grpSpPr>
        <p:sp>
          <p:nvSpPr>
            <p:cNvPr id="8" name="Round Same Side Corner Rectangle 12">
              <a:extLst>
                <a:ext uri="{FF2B5EF4-FFF2-40B4-BE49-F238E27FC236}">
                  <a16:creationId xmlns:a16="http://schemas.microsoft.com/office/drawing/2014/main" id="{A32567E3-B2FE-436D-98AA-AB7BC7C901B3}"/>
                </a:ext>
              </a:extLst>
            </p:cNvPr>
            <p:cNvSpPr/>
            <p:nvPr/>
          </p:nvSpPr>
          <p:spPr>
            <a:xfrm flipV="1">
              <a:off x="1419184" y="1117599"/>
              <a:ext cx="2286000" cy="445714"/>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CDBE5D9C-D8B4-44E7-86E1-205E1A7CA3BE}"/>
                </a:ext>
              </a:extLst>
            </p:cNvPr>
            <p:cNvSpPr/>
            <p:nvPr/>
          </p:nvSpPr>
          <p:spPr>
            <a:xfrm flipH="1">
              <a:off x="1240058" y="1117599"/>
              <a:ext cx="179126" cy="179126"/>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A0EEFF87-CC0D-479D-BF5B-D2FDE67A4837}"/>
                </a:ext>
              </a:extLst>
            </p:cNvPr>
            <p:cNvSpPr/>
            <p:nvPr/>
          </p:nvSpPr>
          <p:spPr>
            <a:xfrm>
              <a:off x="3705184" y="1117599"/>
              <a:ext cx="179126" cy="179126"/>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260DD6D8-EEB4-45BC-994D-6D4A5B7068AC}"/>
                </a:ext>
              </a:extLst>
            </p:cNvPr>
            <p:cNvSpPr txBox="1">
              <a:spLocks/>
            </p:cNvSpPr>
            <p:nvPr/>
          </p:nvSpPr>
          <p:spPr>
            <a:xfrm>
              <a:off x="1871605" y="1245065"/>
              <a:ext cx="1381163" cy="19078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bg1"/>
                  </a:solidFill>
                  <a:effectLst/>
                  <a:uLnTx/>
                  <a:uFillTx/>
                  <a:latin typeface="+mn-lt"/>
                  <a:ea typeface="+mn-ea"/>
                  <a:cs typeface="+mn-cs"/>
                </a:rPr>
                <a:t>Creating Systems Change</a:t>
              </a:r>
            </a:p>
          </p:txBody>
        </p:sp>
      </p:grpSp>
      <p:sp>
        <p:nvSpPr>
          <p:cNvPr id="12" name="Rounded Rectangle 16">
            <a:extLst>
              <a:ext uri="{FF2B5EF4-FFF2-40B4-BE49-F238E27FC236}">
                <a16:creationId xmlns:a16="http://schemas.microsoft.com/office/drawing/2014/main" id="{CDABEDAF-AB28-42C6-89A2-319E1B5D0975}"/>
              </a:ext>
            </a:extLst>
          </p:cNvPr>
          <p:cNvSpPr/>
          <p:nvPr/>
        </p:nvSpPr>
        <p:spPr>
          <a:xfrm>
            <a:off x="1197204" y="4383409"/>
            <a:ext cx="4923581" cy="1659822"/>
          </a:xfrm>
          <a:prstGeom prst="roundRect">
            <a:avLst>
              <a:gd name="adj" fmla="val 2986"/>
            </a:avLst>
          </a:prstGeom>
          <a:solidFill>
            <a:schemeClr val="tx2">
              <a:lumMod val="10000"/>
              <a:lumOff val="90000"/>
            </a:schemeClr>
          </a:solidFill>
          <a:ln>
            <a:solidFill>
              <a:schemeClr val="bg2">
                <a:lumMod val="9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13" name="Group 16">
            <a:extLst>
              <a:ext uri="{FF2B5EF4-FFF2-40B4-BE49-F238E27FC236}">
                <a16:creationId xmlns:a16="http://schemas.microsoft.com/office/drawing/2014/main" id="{205CE39B-FED9-47D5-AC69-DD79A5F91CF3}"/>
              </a:ext>
            </a:extLst>
          </p:cNvPr>
          <p:cNvGrpSpPr/>
          <p:nvPr/>
        </p:nvGrpSpPr>
        <p:grpSpPr>
          <a:xfrm>
            <a:off x="1733550" y="4152950"/>
            <a:ext cx="3977952" cy="575226"/>
            <a:chOff x="1240058" y="1117599"/>
            <a:chExt cx="2644252" cy="445714"/>
          </a:xfrm>
        </p:grpSpPr>
        <p:sp>
          <p:nvSpPr>
            <p:cNvPr id="15" name="Round Same Side Corner Rectangle 19">
              <a:extLst>
                <a:ext uri="{FF2B5EF4-FFF2-40B4-BE49-F238E27FC236}">
                  <a16:creationId xmlns:a16="http://schemas.microsoft.com/office/drawing/2014/main" id="{702194BD-92C5-4D8F-AC66-B1A5914D13B7}"/>
                </a:ext>
              </a:extLst>
            </p:cNvPr>
            <p:cNvSpPr/>
            <p:nvPr/>
          </p:nvSpPr>
          <p:spPr>
            <a:xfrm flipV="1">
              <a:off x="1419184" y="1117599"/>
              <a:ext cx="2286000" cy="445714"/>
            </a:xfrm>
            <a:prstGeom prst="round2Same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EA028C65-5B1A-4879-9DA5-A94DB88E1F1E}"/>
                </a:ext>
              </a:extLst>
            </p:cNvPr>
            <p:cNvSpPr/>
            <p:nvPr/>
          </p:nvSpPr>
          <p:spPr>
            <a:xfrm flipH="1">
              <a:off x="1240058" y="1117599"/>
              <a:ext cx="179126" cy="179126"/>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EAA0E161-7BFB-4636-ACB4-CAA4692E2FD9}"/>
                </a:ext>
              </a:extLst>
            </p:cNvPr>
            <p:cNvSpPr/>
            <p:nvPr/>
          </p:nvSpPr>
          <p:spPr>
            <a:xfrm>
              <a:off x="3705184" y="1117599"/>
              <a:ext cx="179126" cy="179126"/>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a:extLst>
                <a:ext uri="{FF2B5EF4-FFF2-40B4-BE49-F238E27FC236}">
                  <a16:creationId xmlns:a16="http://schemas.microsoft.com/office/drawing/2014/main" id="{B03DBB07-F251-4007-9533-3F5078220EA0}"/>
                </a:ext>
              </a:extLst>
            </p:cNvPr>
            <p:cNvSpPr txBox="1">
              <a:spLocks/>
            </p:cNvSpPr>
            <p:nvPr/>
          </p:nvSpPr>
          <p:spPr>
            <a:xfrm>
              <a:off x="1721586" y="1245065"/>
              <a:ext cx="1681197" cy="19078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bg1"/>
                  </a:solidFill>
                  <a:effectLst/>
                  <a:uLnTx/>
                  <a:uFillTx/>
                  <a:latin typeface="+mn-lt"/>
                  <a:ea typeface="+mn-ea"/>
                  <a:cs typeface="+mn-cs"/>
                </a:rPr>
                <a:t>Aligning Protocols &amp; Practices</a:t>
              </a:r>
            </a:p>
          </p:txBody>
        </p:sp>
      </p:grpSp>
      <p:sp>
        <p:nvSpPr>
          <p:cNvPr id="19" name="Rounded Rectangle 26">
            <a:extLst>
              <a:ext uri="{FF2B5EF4-FFF2-40B4-BE49-F238E27FC236}">
                <a16:creationId xmlns:a16="http://schemas.microsoft.com/office/drawing/2014/main" id="{B031C6DC-2A2C-488B-95A4-D7111E8818B8}"/>
              </a:ext>
            </a:extLst>
          </p:cNvPr>
          <p:cNvSpPr/>
          <p:nvPr/>
        </p:nvSpPr>
        <p:spPr>
          <a:xfrm>
            <a:off x="6335598" y="2367233"/>
            <a:ext cx="4923581" cy="1351204"/>
          </a:xfrm>
          <a:prstGeom prst="roundRect">
            <a:avLst>
              <a:gd name="adj" fmla="val 2986"/>
            </a:avLst>
          </a:prstGeom>
          <a:solidFill>
            <a:schemeClr val="tx2">
              <a:lumMod val="10000"/>
              <a:lumOff val="90000"/>
            </a:schemeClr>
          </a:solidFill>
          <a:ln>
            <a:solidFill>
              <a:schemeClr val="bg2">
                <a:lumMod val="9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0" name="Group 16">
            <a:extLst>
              <a:ext uri="{FF2B5EF4-FFF2-40B4-BE49-F238E27FC236}">
                <a16:creationId xmlns:a16="http://schemas.microsoft.com/office/drawing/2014/main" id="{3F06FF1E-0BEA-4650-B615-94FB5EFE3EFA}"/>
              </a:ext>
            </a:extLst>
          </p:cNvPr>
          <p:cNvGrpSpPr/>
          <p:nvPr/>
        </p:nvGrpSpPr>
        <p:grpSpPr>
          <a:xfrm>
            <a:off x="6826708" y="2136774"/>
            <a:ext cx="4002950" cy="575226"/>
            <a:chOff x="1240058" y="1117599"/>
            <a:chExt cx="2644252" cy="445714"/>
          </a:xfrm>
        </p:grpSpPr>
        <p:sp>
          <p:nvSpPr>
            <p:cNvPr id="21" name="Round Same Side Corner Rectangle 33">
              <a:extLst>
                <a:ext uri="{FF2B5EF4-FFF2-40B4-BE49-F238E27FC236}">
                  <a16:creationId xmlns:a16="http://schemas.microsoft.com/office/drawing/2014/main" id="{F5B0FC5A-53C1-4FD6-8D21-5BD49F6B8EDD}"/>
                </a:ext>
              </a:extLst>
            </p:cNvPr>
            <p:cNvSpPr/>
            <p:nvPr/>
          </p:nvSpPr>
          <p:spPr>
            <a:xfrm flipV="1">
              <a:off x="1419184" y="1117599"/>
              <a:ext cx="2286000" cy="445714"/>
            </a:xfrm>
            <a:prstGeom prst="round2Same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8A6A3FAE-C2A1-4D22-BB5A-0FA30115A0F1}"/>
                </a:ext>
              </a:extLst>
            </p:cNvPr>
            <p:cNvSpPr/>
            <p:nvPr/>
          </p:nvSpPr>
          <p:spPr>
            <a:xfrm flipH="1">
              <a:off x="1240058" y="1117599"/>
              <a:ext cx="179126" cy="179126"/>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B81446E3-285D-4F9C-8379-6EE44E34C22A}"/>
                </a:ext>
              </a:extLst>
            </p:cNvPr>
            <p:cNvSpPr/>
            <p:nvPr/>
          </p:nvSpPr>
          <p:spPr>
            <a:xfrm>
              <a:off x="3705184" y="1117599"/>
              <a:ext cx="179126" cy="179126"/>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3">
              <a:extLst>
                <a:ext uri="{FF2B5EF4-FFF2-40B4-BE49-F238E27FC236}">
                  <a16:creationId xmlns:a16="http://schemas.microsoft.com/office/drawing/2014/main" id="{3D4F3269-C222-4878-B208-344A750FA606}"/>
                </a:ext>
              </a:extLst>
            </p:cNvPr>
            <p:cNvSpPr txBox="1">
              <a:spLocks/>
            </p:cNvSpPr>
            <p:nvPr/>
          </p:nvSpPr>
          <p:spPr>
            <a:xfrm>
              <a:off x="1485115" y="1245065"/>
              <a:ext cx="2154152" cy="19078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bg1"/>
                  </a:solidFill>
                  <a:effectLst/>
                  <a:uLnTx/>
                  <a:uFillTx/>
                  <a:latin typeface="+mn-lt"/>
                  <a:ea typeface="+mn-ea"/>
                  <a:cs typeface="+mn-cs"/>
                </a:rPr>
                <a:t>Assessing Referral System &amp; Workflow</a:t>
              </a:r>
            </a:p>
          </p:txBody>
        </p:sp>
      </p:grpSp>
      <p:sp>
        <p:nvSpPr>
          <p:cNvPr id="25" name="Rounded Rectangle 37">
            <a:extLst>
              <a:ext uri="{FF2B5EF4-FFF2-40B4-BE49-F238E27FC236}">
                <a16:creationId xmlns:a16="http://schemas.microsoft.com/office/drawing/2014/main" id="{80232991-202D-4B52-9017-FFCBC5F610BA}"/>
              </a:ext>
            </a:extLst>
          </p:cNvPr>
          <p:cNvSpPr/>
          <p:nvPr/>
        </p:nvSpPr>
        <p:spPr>
          <a:xfrm>
            <a:off x="6335598" y="4383409"/>
            <a:ext cx="4923581" cy="1659822"/>
          </a:xfrm>
          <a:prstGeom prst="roundRect">
            <a:avLst>
              <a:gd name="adj" fmla="val 2986"/>
            </a:avLst>
          </a:prstGeom>
          <a:solidFill>
            <a:schemeClr val="tx2">
              <a:lumMod val="10000"/>
              <a:lumOff val="90000"/>
            </a:schemeClr>
          </a:solidFill>
          <a:ln>
            <a:solidFill>
              <a:schemeClr val="bg2">
                <a:lumMod val="9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6" name="Group 16">
            <a:extLst>
              <a:ext uri="{FF2B5EF4-FFF2-40B4-BE49-F238E27FC236}">
                <a16:creationId xmlns:a16="http://schemas.microsoft.com/office/drawing/2014/main" id="{A0B97A66-551A-4DF8-A003-A209461629BC}"/>
              </a:ext>
            </a:extLst>
          </p:cNvPr>
          <p:cNvGrpSpPr/>
          <p:nvPr/>
        </p:nvGrpSpPr>
        <p:grpSpPr>
          <a:xfrm>
            <a:off x="6876275" y="4152950"/>
            <a:ext cx="3953383" cy="575226"/>
            <a:chOff x="1240058" y="1117599"/>
            <a:chExt cx="2644252" cy="445714"/>
          </a:xfrm>
        </p:grpSpPr>
        <p:sp>
          <p:nvSpPr>
            <p:cNvPr id="27" name="Round Same Side Corner Rectangle 40">
              <a:extLst>
                <a:ext uri="{FF2B5EF4-FFF2-40B4-BE49-F238E27FC236}">
                  <a16:creationId xmlns:a16="http://schemas.microsoft.com/office/drawing/2014/main" id="{ACFEE6AB-92F9-4C4D-AC6F-B8C5BCEF5591}"/>
                </a:ext>
              </a:extLst>
            </p:cNvPr>
            <p:cNvSpPr/>
            <p:nvPr/>
          </p:nvSpPr>
          <p:spPr>
            <a:xfrm flipV="1">
              <a:off x="1419184" y="1117599"/>
              <a:ext cx="2286000" cy="445714"/>
            </a:xfrm>
            <a:prstGeom prst="round2Same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1834AE30-A609-48D3-BF28-1C12321D84B9}"/>
                </a:ext>
              </a:extLst>
            </p:cNvPr>
            <p:cNvSpPr/>
            <p:nvPr/>
          </p:nvSpPr>
          <p:spPr>
            <a:xfrm flipH="1">
              <a:off x="1240058" y="1117599"/>
              <a:ext cx="179126" cy="179126"/>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a16="http://schemas.microsoft.com/office/drawing/2014/main" id="{3827D40C-FCBD-4FE8-B729-CCE97888B5B6}"/>
                </a:ext>
              </a:extLst>
            </p:cNvPr>
            <p:cNvSpPr/>
            <p:nvPr/>
          </p:nvSpPr>
          <p:spPr>
            <a:xfrm>
              <a:off x="3705184" y="1117599"/>
              <a:ext cx="179126" cy="179126"/>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a:extLst>
                <a:ext uri="{FF2B5EF4-FFF2-40B4-BE49-F238E27FC236}">
                  <a16:creationId xmlns:a16="http://schemas.microsoft.com/office/drawing/2014/main" id="{9F1515EF-AF4E-48EB-A591-0E1F6C4F31BA}"/>
                </a:ext>
              </a:extLst>
            </p:cNvPr>
            <p:cNvSpPr txBox="1">
              <a:spLocks/>
            </p:cNvSpPr>
            <p:nvPr/>
          </p:nvSpPr>
          <p:spPr>
            <a:xfrm>
              <a:off x="1829142" y="1245065"/>
              <a:ext cx="1466101" cy="19078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bg1"/>
                  </a:solidFill>
                  <a:effectLst/>
                  <a:uLnTx/>
                  <a:uFillTx/>
                  <a:latin typeface="+mn-lt"/>
                  <a:ea typeface="+mn-ea"/>
                  <a:cs typeface="+mn-cs"/>
                </a:rPr>
                <a:t>Updating Referral Process</a:t>
              </a:r>
            </a:p>
          </p:txBody>
        </p:sp>
      </p:grpSp>
      <p:sp>
        <p:nvSpPr>
          <p:cNvPr id="4" name="TextBox 3">
            <a:extLst>
              <a:ext uri="{FF2B5EF4-FFF2-40B4-BE49-F238E27FC236}">
                <a16:creationId xmlns:a16="http://schemas.microsoft.com/office/drawing/2014/main" id="{75E52EC4-5350-4A92-9C9D-B1B8F8A3CD07}"/>
              </a:ext>
            </a:extLst>
          </p:cNvPr>
          <p:cNvSpPr txBox="1"/>
          <p:nvPr/>
        </p:nvSpPr>
        <p:spPr>
          <a:xfrm>
            <a:off x="1626722" y="2839324"/>
            <a:ext cx="4064543" cy="830997"/>
          </a:xfrm>
          <a:prstGeom prst="rect">
            <a:avLst/>
          </a:prstGeom>
          <a:noFill/>
        </p:spPr>
        <p:txBody>
          <a:bodyPr wrap="square" rtlCol="0">
            <a:spAutoFit/>
          </a:bodyPr>
          <a:lstStyle/>
          <a:p>
            <a:pPr lvl="0" algn="ctr"/>
            <a:r>
              <a:rPr lang="en-US" sz="1600" dirty="0">
                <a:effectLst/>
                <a:latin typeface="Calibri" panose="020F0502020204030204" pitchFamily="34" charset="0"/>
                <a:ea typeface="Calibri" panose="020F0502020204030204" pitchFamily="34" charset="0"/>
                <a:cs typeface="Calibri" panose="020F0502020204030204" pitchFamily="34" charset="0"/>
              </a:rPr>
              <a:t>Created systems change for tobacco cessation in the My Community Dental Centers and the Baldwin Family Health Care dental clinic </a:t>
            </a:r>
            <a:endParaRPr lang="en-US" sz="1600" dirty="0"/>
          </a:p>
        </p:txBody>
      </p:sp>
      <p:sp>
        <p:nvSpPr>
          <p:cNvPr id="31" name="TextBox 30">
            <a:extLst>
              <a:ext uri="{FF2B5EF4-FFF2-40B4-BE49-F238E27FC236}">
                <a16:creationId xmlns:a16="http://schemas.microsoft.com/office/drawing/2014/main" id="{B044E82A-0C57-4535-AF28-9D9E5EFC709B}"/>
              </a:ext>
            </a:extLst>
          </p:cNvPr>
          <p:cNvSpPr txBox="1"/>
          <p:nvPr/>
        </p:nvSpPr>
        <p:spPr>
          <a:xfrm>
            <a:off x="7248109" y="2876504"/>
            <a:ext cx="3160145" cy="584775"/>
          </a:xfrm>
          <a:prstGeom prst="rect">
            <a:avLst/>
          </a:prstGeom>
          <a:noFill/>
        </p:spPr>
        <p:txBody>
          <a:bodyPr wrap="square" rtlCol="0">
            <a:spAutoFit/>
          </a:bodyPr>
          <a:lstStyle/>
          <a:p>
            <a:pPr lvl="0" algn="ctr"/>
            <a:r>
              <a:rPr lang="en-US" sz="1600" dirty="0">
                <a:effectLst/>
                <a:latin typeface="Calibri" panose="020F0502020204030204" pitchFamily="34" charset="0"/>
                <a:ea typeface="Calibri" panose="020F0502020204030204" pitchFamily="34" charset="0"/>
                <a:cs typeface="Calibri" panose="020F0502020204030204" pitchFamily="34" charset="0"/>
              </a:rPr>
              <a:t>Assessed current tobacco cessation referral system and workflow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15090BEB-66BE-454A-90F4-9DC857C40216}"/>
              </a:ext>
            </a:extLst>
          </p:cNvPr>
          <p:cNvSpPr txBox="1"/>
          <p:nvPr/>
        </p:nvSpPr>
        <p:spPr>
          <a:xfrm>
            <a:off x="1626721" y="4822913"/>
            <a:ext cx="4064543" cy="1323439"/>
          </a:xfrm>
          <a:prstGeom prst="rect">
            <a:avLst/>
          </a:prstGeom>
          <a:noFill/>
        </p:spPr>
        <p:txBody>
          <a:bodyPr wrap="square" rtlCol="0">
            <a:spAutoFit/>
          </a:bodyPr>
          <a:lstStyle/>
          <a:p>
            <a:pPr lvl="0" algn="ctr"/>
            <a:r>
              <a:rPr lang="en-US" sz="1600" dirty="0">
                <a:effectLst/>
                <a:latin typeface="Calibri" panose="020F0502020204030204" pitchFamily="34" charset="0"/>
                <a:ea typeface="Calibri" panose="020F0502020204030204" pitchFamily="34" charset="0"/>
                <a:cs typeface="Calibri" panose="020F0502020204030204" pitchFamily="34" charset="0"/>
              </a:rPr>
              <a:t>Recommended health systems changes to align protocols and practices for treating tobacco use and dependence with the Clinical Practice Guideline for Treating Tobacco Use and Dependence  </a:t>
            </a:r>
            <a:endParaRPr lang="en-US" sz="1600" dirty="0"/>
          </a:p>
        </p:txBody>
      </p:sp>
      <p:sp>
        <p:nvSpPr>
          <p:cNvPr id="33" name="TextBox 32">
            <a:extLst>
              <a:ext uri="{FF2B5EF4-FFF2-40B4-BE49-F238E27FC236}">
                <a16:creationId xmlns:a16="http://schemas.microsoft.com/office/drawing/2014/main" id="{A461351C-B79A-429E-9E66-4C771859CFED}"/>
              </a:ext>
            </a:extLst>
          </p:cNvPr>
          <p:cNvSpPr txBox="1"/>
          <p:nvPr/>
        </p:nvSpPr>
        <p:spPr>
          <a:xfrm>
            <a:off x="6765115" y="4846899"/>
            <a:ext cx="4064543" cy="1077218"/>
          </a:xfrm>
          <a:prstGeom prst="rect">
            <a:avLst/>
          </a:prstGeom>
          <a:noFill/>
        </p:spPr>
        <p:txBody>
          <a:bodyPr wrap="square" rtlCol="0">
            <a:spAutoFit/>
          </a:bodyPr>
          <a:lstStyle/>
          <a:p>
            <a:pPr lvl="0" algn="ctr"/>
            <a:r>
              <a:rPr lang="en-US" sz="1600" dirty="0">
                <a:effectLst/>
                <a:latin typeface="Calibri" panose="020F0502020204030204" pitchFamily="34" charset="0"/>
                <a:ea typeface="Calibri" panose="020F0502020204030204" pitchFamily="34" charset="0"/>
                <a:cs typeface="Calibri" panose="020F0502020204030204" pitchFamily="34" charset="0"/>
              </a:rPr>
              <a:t>Dental Clinics made changes to facilitate referrals to the District Health Department #10 Tobacco Dependence Treatment Program and trained Tobacco Treatment Specialists</a:t>
            </a:r>
            <a:endParaRPr lang="en-US" sz="1600" dirty="0"/>
          </a:p>
        </p:txBody>
      </p:sp>
    </p:spTree>
    <p:extLst>
      <p:ext uri="{BB962C8B-B14F-4D97-AF65-F5344CB8AC3E}">
        <p14:creationId xmlns:p14="http://schemas.microsoft.com/office/powerpoint/2010/main" val="1737651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73C4-037B-4AB7-9C11-8287FC649EE5}"/>
              </a:ext>
            </a:extLst>
          </p:cNvPr>
          <p:cNvSpPr>
            <a:spLocks noGrp="1"/>
          </p:cNvSpPr>
          <p:nvPr>
            <p:ph type="title"/>
          </p:nvPr>
        </p:nvSpPr>
        <p:spPr>
          <a:xfrm>
            <a:off x="1168924" y="286603"/>
            <a:ext cx="9982985" cy="1450757"/>
          </a:xfrm>
        </p:spPr>
        <p:txBody>
          <a:bodyPr>
            <a:noAutofit/>
          </a:bodyPr>
          <a:lstStyle/>
          <a:p>
            <a:pPr algn="ctr"/>
            <a:r>
              <a:rPr lang="en-US" sz="5200" dirty="0">
                <a:effectLst/>
                <a:ea typeface="Calibri" panose="020F0502020204030204" pitchFamily="34" charset="0"/>
                <a:cs typeface="Times New Roman" panose="02020603050405020304" pitchFamily="18" charset="0"/>
              </a:rPr>
              <a:t>Tobacco Dependence Treatment Process Workflow Assessment Tool</a:t>
            </a:r>
            <a:endParaRPr lang="en-US" sz="5200" dirty="0"/>
          </a:p>
        </p:txBody>
      </p:sp>
      <p:sp>
        <p:nvSpPr>
          <p:cNvPr id="3" name="Content Placeholder 2">
            <a:extLst>
              <a:ext uri="{FF2B5EF4-FFF2-40B4-BE49-F238E27FC236}">
                <a16:creationId xmlns:a16="http://schemas.microsoft.com/office/drawing/2014/main" id="{7F622494-BAE1-4694-A678-33D4FC7493A2}"/>
              </a:ext>
            </a:extLst>
          </p:cNvPr>
          <p:cNvSpPr>
            <a:spLocks noGrp="1"/>
          </p:cNvSpPr>
          <p:nvPr>
            <p:ph idx="1"/>
          </p:nvPr>
        </p:nvSpPr>
        <p:spPr>
          <a:xfrm>
            <a:off x="399363" y="1941091"/>
            <a:ext cx="11393274" cy="680466"/>
          </a:xfrm>
        </p:spPr>
        <p:txBody>
          <a:bodyPr>
            <a:normAutofit fontScale="92500" lnSpcReduction="20000"/>
          </a:bodyPr>
          <a:lstStyle/>
          <a:p>
            <a:pPr marL="282575" marR="0" lvl="0" indent="-282575">
              <a:spcBef>
                <a:spcPts val="0"/>
              </a:spcBef>
              <a:spcAft>
                <a:spcPts val="1000"/>
              </a:spcAft>
              <a:buFont typeface="+mj-lt"/>
              <a:buAutoNum type="alphaUcPeriod"/>
            </a:pPr>
            <a:r>
              <a:rPr lang="en-US" sz="2200" b="1" dirty="0">
                <a:effectLst/>
                <a:latin typeface="Calibri" panose="020F0502020204030204" pitchFamily="34" charset="0"/>
                <a:ea typeface="Calibri" panose="020F0502020204030204" pitchFamily="34" charset="0"/>
                <a:cs typeface="Times New Roman" panose="02020603050405020304" pitchFamily="18" charset="0"/>
              </a:rPr>
              <a:t>Check off items below that are included in your organization’s </a:t>
            </a:r>
            <a:r>
              <a:rPr lang="en-US" sz="2200" b="1" u="sng" dirty="0">
                <a:effectLst/>
                <a:latin typeface="Calibri" panose="020F0502020204030204" pitchFamily="34" charset="0"/>
                <a:ea typeface="Calibri" panose="020F0502020204030204" pitchFamily="34" charset="0"/>
                <a:cs typeface="Times New Roman" panose="02020603050405020304" pitchFamily="18" charset="0"/>
              </a:rPr>
              <a:t>existing</a:t>
            </a:r>
            <a:r>
              <a:rPr lang="en-US" sz="2200" b="1" dirty="0">
                <a:effectLst/>
                <a:latin typeface="Calibri" panose="020F0502020204030204" pitchFamily="34" charset="0"/>
                <a:ea typeface="Calibri" panose="020F0502020204030204" pitchFamily="34" charset="0"/>
                <a:cs typeface="Times New Roman" panose="02020603050405020304" pitchFamily="18" charset="0"/>
              </a:rPr>
              <a:t> policies and protocols for tobacco dependence treatment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1000"/>
              </a:spcAft>
              <a:buFont typeface="Wingdings" panose="05000000000000000000" pitchFamily="2"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dirty="0"/>
          </a:p>
        </p:txBody>
      </p:sp>
      <p:sp>
        <p:nvSpPr>
          <p:cNvPr id="7" name="Content Placeholder 2">
            <a:extLst>
              <a:ext uri="{FF2B5EF4-FFF2-40B4-BE49-F238E27FC236}">
                <a16:creationId xmlns:a16="http://schemas.microsoft.com/office/drawing/2014/main" id="{BF5FFBCB-EFFF-49CE-8617-378DC75BC4C5}"/>
              </a:ext>
            </a:extLst>
          </p:cNvPr>
          <p:cNvSpPr txBox="1">
            <a:spLocks/>
          </p:cNvSpPr>
          <p:nvPr/>
        </p:nvSpPr>
        <p:spPr>
          <a:xfrm>
            <a:off x="399363" y="2621557"/>
            <a:ext cx="5361790" cy="3504347"/>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7013" indent="-227013">
              <a:spcBef>
                <a:spcPts val="0"/>
              </a:spcBef>
              <a:spcAft>
                <a:spcPts val="1000"/>
              </a:spcAft>
              <a:buFont typeface="Calibri" panose="020F050202020403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Identify and assign staff to implement each component of the U.S. Public Health Service Clinical Guideline for Treating Tobacco Use and Dependence</a:t>
            </a:r>
          </a:p>
          <a:p>
            <a:pPr marL="227013" indent="-227013">
              <a:spcBef>
                <a:spcPts val="0"/>
              </a:spcBef>
              <a:spcAft>
                <a:spcPts val="1000"/>
              </a:spcAft>
              <a:buFont typeface="Calibri" panose="020F050202020403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Designated staff follow-up with patients at a determined interval to assess patients’ progress with quit attempt and provide further resources, as necessary</a:t>
            </a:r>
          </a:p>
          <a:p>
            <a:pPr marL="227013" indent="-227013">
              <a:spcBef>
                <a:spcPts val="0"/>
              </a:spcBef>
              <a:spcAft>
                <a:spcPts val="1000"/>
              </a:spcAft>
              <a:buFont typeface="Calibri" panose="020F050202020403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Every patient is asked about any and all current and past tobacco use, including electronic nicotine delivery devices, at every visit </a:t>
            </a:r>
          </a:p>
          <a:p>
            <a:pPr marL="227013" indent="-227013">
              <a:spcBef>
                <a:spcPts val="0"/>
              </a:spcBef>
              <a:spcAft>
                <a:spcPts val="1000"/>
              </a:spcAft>
              <a:buFont typeface="Calibri" panose="020F050202020403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Every patient is asked about exposure to secondhand smoke</a:t>
            </a:r>
          </a:p>
          <a:p>
            <a:pPr marL="227013" indent="-227013">
              <a:spcBef>
                <a:spcPts val="0"/>
              </a:spcBef>
              <a:spcAft>
                <a:spcPts val="1000"/>
              </a:spcAft>
              <a:buFont typeface="Calibri" panose="020F050202020403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Record tobacco use status (current, former, never) in the patient’s record</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Calibri" panose="020F0502020204030204" pitchFamily="34" charset="0"/>
              <a:buNone/>
            </a:pPr>
            <a:endParaRPr lang="en-US" sz="1200" dirty="0"/>
          </a:p>
        </p:txBody>
      </p:sp>
      <p:sp>
        <p:nvSpPr>
          <p:cNvPr id="8" name="Content Placeholder 2">
            <a:extLst>
              <a:ext uri="{FF2B5EF4-FFF2-40B4-BE49-F238E27FC236}">
                <a16:creationId xmlns:a16="http://schemas.microsoft.com/office/drawing/2014/main" id="{8E5324B1-7CE7-4FC9-8316-A8D62442CFED}"/>
              </a:ext>
            </a:extLst>
          </p:cNvPr>
          <p:cNvSpPr txBox="1">
            <a:spLocks/>
          </p:cNvSpPr>
          <p:nvPr/>
        </p:nvSpPr>
        <p:spPr>
          <a:xfrm>
            <a:off x="6160416" y="2621557"/>
            <a:ext cx="5506137" cy="3746108"/>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7013" indent="-227013">
              <a:spcBef>
                <a:spcPts val="0"/>
              </a:spcBef>
              <a:spcAft>
                <a:spcPts val="1000"/>
              </a:spcAft>
              <a:buFont typeface="Calibri" panose="020F050202020403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Patient who previously used tobacco has quit date and method documented in the patient’s record</a:t>
            </a:r>
          </a:p>
          <a:p>
            <a:pPr marL="227013" indent="-227013">
              <a:spcBef>
                <a:spcPts val="0"/>
              </a:spcBef>
              <a:spcAft>
                <a:spcPts val="1000"/>
              </a:spcAft>
              <a:buFont typeface="Calibri" panose="020F050202020403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Once a tobacco user is identified, a trigger is in place to alert the health care provider to address tobacco use and provide treatment </a:t>
            </a:r>
          </a:p>
          <a:p>
            <a:pPr marL="227013" indent="-227013">
              <a:spcBef>
                <a:spcPts val="0"/>
              </a:spcBef>
              <a:spcAft>
                <a:spcPts val="1000"/>
              </a:spcAft>
              <a:buFont typeface="Calibri" panose="020F050202020403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Health care professional strongly advises every patient who uses tobacco to quit</a:t>
            </a:r>
          </a:p>
          <a:p>
            <a:pPr marL="227013" indent="-227013">
              <a:spcBef>
                <a:spcPts val="0"/>
              </a:spcBef>
              <a:spcAft>
                <a:spcPts val="1000"/>
              </a:spcAft>
              <a:buFont typeface="Calibri" panose="020F050202020403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Once a tobacco user is identified and advised to quit, the patient’s willingness to quit is assessed</a:t>
            </a:r>
          </a:p>
          <a:p>
            <a:pPr marL="227013" indent="-227013">
              <a:spcBef>
                <a:spcPts val="0"/>
              </a:spcBef>
              <a:spcAft>
                <a:spcPts val="1000"/>
              </a:spcAft>
              <a:buFont typeface="Calibri" panose="020F050202020403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Referrals are made to evidence-based tobacco dependence treatment resources</a:t>
            </a:r>
          </a:p>
          <a:p>
            <a:pPr marL="227013" indent="-227013">
              <a:spcBef>
                <a:spcPts val="0"/>
              </a:spcBef>
              <a:spcAft>
                <a:spcPts val="1000"/>
              </a:spcAft>
              <a:buFont typeface="Calibri" panose="020F050202020403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Designated staff follow-up with patients at a determined interval to assess patients’ progress with quit attempt and provide further resources as necessary</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1000"/>
              </a:spcAft>
              <a:buFont typeface="Wingdings" panose="05000000000000000000" pitchFamily="2" charset="2"/>
              <a:buChar cha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Calibri" panose="020F0502020204030204" pitchFamily="34" charset="0"/>
              <a:buNone/>
            </a:pPr>
            <a:endParaRPr lang="en-US" sz="1200" dirty="0"/>
          </a:p>
        </p:txBody>
      </p:sp>
    </p:spTree>
    <p:extLst>
      <p:ext uri="{BB962C8B-B14F-4D97-AF65-F5344CB8AC3E}">
        <p14:creationId xmlns:p14="http://schemas.microsoft.com/office/powerpoint/2010/main" val="152853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73C4-037B-4AB7-9C11-8287FC649EE5}"/>
              </a:ext>
            </a:extLst>
          </p:cNvPr>
          <p:cNvSpPr>
            <a:spLocks noGrp="1"/>
          </p:cNvSpPr>
          <p:nvPr>
            <p:ph type="title"/>
          </p:nvPr>
        </p:nvSpPr>
        <p:spPr>
          <a:xfrm>
            <a:off x="4416663" y="647469"/>
            <a:ext cx="7070802" cy="1062644"/>
          </a:xfrm>
        </p:spPr>
        <p:txBody>
          <a:bodyPr anchor="b">
            <a:normAutofit fontScale="90000"/>
          </a:bodyPr>
          <a:lstStyle/>
          <a:p>
            <a:pPr algn="ctr"/>
            <a:r>
              <a:rPr lang="en-US" sz="5200" dirty="0"/>
              <a:t>Fit 4 U Weight Management</a:t>
            </a:r>
          </a:p>
        </p:txBody>
      </p:sp>
      <p:sp>
        <p:nvSpPr>
          <p:cNvPr id="3" name="Content Placeholder 2">
            <a:extLst>
              <a:ext uri="{FF2B5EF4-FFF2-40B4-BE49-F238E27FC236}">
                <a16:creationId xmlns:a16="http://schemas.microsoft.com/office/drawing/2014/main" id="{7F622494-BAE1-4694-A678-33D4FC7493A2}"/>
              </a:ext>
            </a:extLst>
          </p:cNvPr>
          <p:cNvSpPr>
            <a:spLocks noGrp="1"/>
          </p:cNvSpPr>
          <p:nvPr>
            <p:ph idx="1"/>
          </p:nvPr>
        </p:nvSpPr>
        <p:spPr>
          <a:xfrm>
            <a:off x="1204567" y="1856530"/>
            <a:ext cx="10032183" cy="4354001"/>
          </a:xfrm>
        </p:spPr>
        <p:txBody>
          <a:bodyPr>
            <a:normAutofit fontScale="92500" lnSpcReduction="10000"/>
          </a:bodyPr>
          <a:lstStyle/>
          <a:p>
            <a:pPr marL="0" indent="0">
              <a:spcBef>
                <a:spcPts val="0"/>
              </a:spcBef>
              <a:buNone/>
            </a:pPr>
            <a:r>
              <a:rPr lang="en-US" b="1" dirty="0">
                <a:latin typeface="Calibri" panose="020F0502020204030204" pitchFamily="34" charset="0"/>
                <a:ea typeface="Calibri" panose="020F0502020204030204" pitchFamily="34" charset="0"/>
                <a:cs typeface="Calibri" panose="020F0502020204030204" pitchFamily="34" charset="0"/>
              </a:rPr>
              <a:t>10 Fit 4 U </a:t>
            </a:r>
            <a:r>
              <a:rPr lang="en-US" b="1" dirty="0">
                <a:effectLst/>
                <a:latin typeface="Calibri" panose="020F0502020204030204" pitchFamily="34" charset="0"/>
                <a:ea typeface="Calibri" panose="020F0502020204030204" pitchFamily="34" charset="0"/>
                <a:cs typeface="Calibri" panose="020F0502020204030204" pitchFamily="34" charset="0"/>
              </a:rPr>
              <a:t>programs with multiple sessions were completed from July 2019 to April 30, 2022</a:t>
            </a:r>
          </a:p>
          <a:p>
            <a:pPr marL="0" marR="0" lvl="0" indent="0">
              <a:spcBef>
                <a:spcPts val="0"/>
              </a:spcBef>
              <a:spcAft>
                <a:spcPts val="0"/>
              </a:spcAft>
              <a:buNone/>
            </a:pPr>
            <a:r>
              <a:rPr lang="en-US" sz="16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p>
          <a:p>
            <a:pPr marL="0" indent="0">
              <a:spcBef>
                <a:spcPts val="0"/>
              </a:spcBef>
              <a:buNone/>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132 participants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initially signed up for FIT 4 U and completed a pre-assessment.</a:t>
            </a:r>
          </a:p>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64 participants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completed both a pre- and post-assessment for the program.  </a:t>
            </a:r>
          </a:p>
          <a:p>
            <a:pPr marL="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Of the 64 participants completing program,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45 participants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met their goals. </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Goals</a:t>
            </a:r>
            <a:r>
              <a:rPr lang="en-US" sz="1800" dirty="0">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included decreasing weight, decreasing BMI, and decreasing body fat percentage.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61963" marR="0" lvl="1" indent="-261938">
              <a:spcBef>
                <a:spcPts val="0"/>
              </a:spcBef>
              <a:spcAft>
                <a:spcPts val="600"/>
              </a:spcAft>
              <a:buFont typeface="Wingdings" panose="05000000000000000000" pitchFamily="2" charset="2"/>
              <a:buChar char="Ø"/>
            </a:pPr>
            <a:r>
              <a:rPr lang="en-US" sz="2000" dirty="0">
                <a:effectLst/>
                <a:latin typeface="Calibri" panose="020F0502020204030204" pitchFamily="34" charset="0"/>
                <a:ea typeface="Calibri" panose="020F0502020204030204" pitchFamily="34" charset="0"/>
                <a:cs typeface="Calibri" panose="020F0502020204030204" pitchFamily="34" charset="0"/>
              </a:rPr>
              <a:t>Average participant weight </a:t>
            </a:r>
            <a:r>
              <a:rPr lang="en-US" sz="2000" b="1" dirty="0">
                <a:effectLst/>
                <a:latin typeface="Calibri" panose="020F0502020204030204" pitchFamily="34" charset="0"/>
                <a:ea typeface="Calibri" panose="020F0502020204030204" pitchFamily="34" charset="0"/>
                <a:cs typeface="Calibri" panose="020F0502020204030204" pitchFamily="34" charset="0"/>
              </a:rPr>
              <a:t>reduced by 4.2 pounds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461963" marR="0" lvl="1" indent="-261938">
              <a:spcBef>
                <a:spcPts val="0"/>
              </a:spcBef>
              <a:spcAft>
                <a:spcPts val="600"/>
              </a:spcAft>
              <a:buFont typeface="Wingdings" panose="05000000000000000000" pitchFamily="2" charset="2"/>
              <a:buChar char="Ø"/>
            </a:pPr>
            <a:r>
              <a:rPr lang="en-US" sz="2000" dirty="0">
                <a:effectLst/>
                <a:latin typeface="Calibri" panose="020F0502020204030204" pitchFamily="34" charset="0"/>
                <a:ea typeface="Calibri" panose="020F0502020204030204" pitchFamily="34" charset="0"/>
                <a:cs typeface="Calibri" panose="020F0502020204030204" pitchFamily="34" charset="0"/>
              </a:rPr>
              <a:t>Average participant BMI </a:t>
            </a:r>
            <a:r>
              <a:rPr lang="en-US" sz="2000" b="1" dirty="0">
                <a:effectLst/>
                <a:latin typeface="Calibri" panose="020F0502020204030204" pitchFamily="34" charset="0"/>
                <a:ea typeface="Calibri" panose="020F0502020204030204" pitchFamily="34" charset="0"/>
                <a:cs typeface="Calibri" panose="020F0502020204030204" pitchFamily="34" charset="0"/>
              </a:rPr>
              <a:t>reduced by 0.76</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461963" marR="0" lvl="1" indent="-261938">
              <a:spcBef>
                <a:spcPts val="0"/>
              </a:spcBef>
              <a:spcAft>
                <a:spcPts val="600"/>
              </a:spcAft>
              <a:buFont typeface="Wingdings" panose="05000000000000000000" pitchFamily="2" charset="2"/>
              <a:buChar char="Ø"/>
            </a:pPr>
            <a:r>
              <a:rPr lang="en-US" sz="2000" dirty="0">
                <a:effectLst/>
                <a:latin typeface="Calibri" panose="020F0502020204030204" pitchFamily="34" charset="0"/>
                <a:ea typeface="Calibri" panose="020F0502020204030204" pitchFamily="34" charset="0"/>
                <a:cs typeface="Calibri" panose="020F0502020204030204" pitchFamily="34" charset="0"/>
              </a:rPr>
              <a:t>Average participant daily fruit consumption </a:t>
            </a:r>
            <a:r>
              <a:rPr lang="en-US" sz="2000" b="1" dirty="0">
                <a:effectLst/>
                <a:latin typeface="Calibri" panose="020F0502020204030204" pitchFamily="34" charset="0"/>
                <a:ea typeface="Calibri" panose="020F0502020204030204" pitchFamily="34" charset="0"/>
                <a:cs typeface="Calibri" panose="020F0502020204030204" pitchFamily="34" charset="0"/>
              </a:rPr>
              <a:t>increased by 1.16 servings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461963" marR="0" lvl="1" indent="-261938">
              <a:spcBef>
                <a:spcPts val="0"/>
              </a:spcBef>
              <a:spcAft>
                <a:spcPts val="600"/>
              </a:spcAft>
              <a:buFont typeface="Wingdings" panose="05000000000000000000" pitchFamily="2" charset="2"/>
              <a:buChar char="Ø"/>
            </a:pPr>
            <a:r>
              <a:rPr lang="en-US" sz="2000" dirty="0">
                <a:effectLst/>
                <a:latin typeface="Calibri" panose="020F0502020204030204" pitchFamily="34" charset="0"/>
                <a:ea typeface="Calibri" panose="020F0502020204030204" pitchFamily="34" charset="0"/>
                <a:cs typeface="Calibri" panose="020F0502020204030204" pitchFamily="34" charset="0"/>
              </a:rPr>
              <a:t>Average participant daily vegetable consumption </a:t>
            </a:r>
            <a:r>
              <a:rPr lang="en-US" sz="2000" b="1" dirty="0">
                <a:effectLst/>
                <a:latin typeface="Calibri" panose="020F0502020204030204" pitchFamily="34" charset="0"/>
                <a:ea typeface="Calibri" panose="020F0502020204030204" pitchFamily="34" charset="0"/>
                <a:cs typeface="Calibri" panose="020F0502020204030204" pitchFamily="34" charset="0"/>
              </a:rPr>
              <a:t>increased by 1.63 servings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461963" marR="0" lvl="1" indent="-261938">
              <a:spcBef>
                <a:spcPts val="0"/>
              </a:spcBef>
              <a:spcAft>
                <a:spcPts val="600"/>
              </a:spcAft>
              <a:buFont typeface="Wingdings" panose="05000000000000000000" pitchFamily="2" charset="2"/>
              <a:buChar char="Ø"/>
            </a:pPr>
            <a:r>
              <a:rPr lang="en-US" sz="2000" dirty="0">
                <a:effectLst/>
                <a:latin typeface="Calibri" panose="020F0502020204030204" pitchFamily="34" charset="0"/>
                <a:ea typeface="Calibri" panose="020F0502020204030204" pitchFamily="34" charset="0"/>
                <a:cs typeface="Calibri" panose="020F0502020204030204" pitchFamily="34" charset="0"/>
              </a:rPr>
              <a:t>Average participant weekly activity minutes </a:t>
            </a:r>
            <a:r>
              <a:rPr lang="en-US" sz="2000" b="1" dirty="0">
                <a:effectLst/>
                <a:latin typeface="Calibri" panose="020F0502020204030204" pitchFamily="34" charset="0"/>
                <a:ea typeface="Calibri" panose="020F0502020204030204" pitchFamily="34" charset="0"/>
                <a:cs typeface="Calibri" panose="020F0502020204030204" pitchFamily="34" charset="0"/>
              </a:rPr>
              <a:t>increased by 35.02 minutes</a:t>
            </a:r>
          </a:p>
          <a:p>
            <a:pPr marL="461963" marR="0" lvl="1" indent="-261938">
              <a:spcBef>
                <a:spcPts val="0"/>
              </a:spcBef>
              <a:spcAft>
                <a:spcPts val="600"/>
              </a:spcAft>
              <a:buFont typeface="Wingdings" panose="05000000000000000000" pitchFamily="2" charset="2"/>
              <a:buChar char="Ø"/>
            </a:pPr>
            <a:r>
              <a:rPr lang="en-US" sz="2000" dirty="0">
                <a:effectLst/>
                <a:latin typeface="Calibri" panose="020F0502020204030204" pitchFamily="34" charset="0"/>
                <a:ea typeface="Calibri" panose="020F0502020204030204" pitchFamily="34" charset="0"/>
                <a:cs typeface="Times New Roman" panose="02020603050405020304" pitchFamily="18" charset="0"/>
              </a:rPr>
              <a:t>Average participant estimates of confidence to sustain healthy changes on a scale of 1-10 (10 being best)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increased by 0.89</a:t>
            </a:r>
          </a:p>
          <a:p>
            <a:pPr marL="461963" marR="0" lvl="1" indent="-261938">
              <a:spcBef>
                <a:spcPts val="0"/>
              </a:spcBef>
              <a:spcAft>
                <a:spcPts val="600"/>
              </a:spcAft>
              <a:buFont typeface="Wingdings" panose="05000000000000000000" pitchFamily="2" charset="2"/>
              <a:buChar char="Ø"/>
            </a:pPr>
            <a:r>
              <a:rPr lang="en-US" sz="2000" dirty="0">
                <a:effectLst/>
                <a:latin typeface="Calibri" panose="020F0502020204030204" pitchFamily="34" charset="0"/>
                <a:ea typeface="Calibri" panose="020F0502020204030204" pitchFamily="34" charset="0"/>
                <a:cs typeface="Times New Roman" panose="02020603050405020304" pitchFamily="18" charset="0"/>
              </a:rPr>
              <a:t>Average participant estimates of how informed of healthy behaviors on a scale of 1-10 (10 being best)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increased by 1.59</a:t>
            </a:r>
          </a:p>
          <a:p>
            <a:pPr marL="0" marR="0" indent="0">
              <a:spcBef>
                <a:spcPts val="0"/>
              </a:spcBef>
              <a:spcAft>
                <a:spcPts val="10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1000"/>
              </a:spcAft>
              <a:buFont typeface="Wingdings" panose="05000000000000000000" pitchFamily="2"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1000"/>
              </a:spcAft>
              <a:buFont typeface="Wingdings" panose="05000000000000000000" pitchFamily="2"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1000"/>
              </a:spcAft>
              <a:buFont typeface="Wingdings" panose="05000000000000000000" pitchFamily="2"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100" dirty="0"/>
          </a:p>
        </p:txBody>
      </p:sp>
      <p:pic>
        <p:nvPicPr>
          <p:cNvPr id="9" name="Picture 8">
            <a:extLst>
              <a:ext uri="{FF2B5EF4-FFF2-40B4-BE49-F238E27FC236}">
                <a16:creationId xmlns:a16="http://schemas.microsoft.com/office/drawing/2014/main" id="{0FED5800-5D6A-43D2-A95D-33263F460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204567" y="647469"/>
            <a:ext cx="3212096" cy="907602"/>
          </a:xfrm>
          <a:prstGeom prst="rect">
            <a:avLst/>
          </a:prstGeom>
          <a:noFill/>
        </p:spPr>
      </p:pic>
    </p:spTree>
    <p:extLst>
      <p:ext uri="{BB962C8B-B14F-4D97-AF65-F5344CB8AC3E}">
        <p14:creationId xmlns:p14="http://schemas.microsoft.com/office/powerpoint/2010/main" val="339638232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1334</TotalTime>
  <Words>3080</Words>
  <Application>Microsoft Office PowerPoint</Application>
  <PresentationFormat>Widescreen</PresentationFormat>
  <Paragraphs>195</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Retrospect</vt:lpstr>
      <vt:lpstr>Dental Partnering for Heart Health</vt:lpstr>
      <vt:lpstr>Consortium Members</vt:lpstr>
      <vt:lpstr>Community Partners</vt:lpstr>
      <vt:lpstr>PowerPoint Presentation</vt:lpstr>
      <vt:lpstr>How did we address this need?</vt:lpstr>
      <vt:lpstr>We found gaps in services</vt:lpstr>
      <vt:lpstr>Tobacco Cessation Systems Change</vt:lpstr>
      <vt:lpstr>Tobacco Dependence Treatment Process Workflow Assessment Tool</vt:lpstr>
      <vt:lpstr>Fit 4 U Weight Management</vt:lpstr>
      <vt:lpstr>Impact  on Health Outcomes </vt:lpstr>
      <vt:lpstr>Challenges, Successes, and Lessons Learned</vt:lpstr>
      <vt:lpstr>Workarounds to meet the challenges </vt:lpstr>
      <vt:lpstr>Successes</vt:lpstr>
      <vt:lpstr>Lessons Learned</vt:lpstr>
      <vt:lpstr>Next Steps and Sustainability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Partnering for  Heart Health</dc:title>
  <dc:creator>Donna Norkoli</dc:creator>
  <cp:lastModifiedBy>Donna Norkoli</cp:lastModifiedBy>
  <cp:revision>3</cp:revision>
  <dcterms:created xsi:type="dcterms:W3CDTF">2022-04-14T11:29:46Z</dcterms:created>
  <dcterms:modified xsi:type="dcterms:W3CDTF">2022-06-15T13:44:53Z</dcterms:modified>
</cp:coreProperties>
</file>